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94" r:id="rId6"/>
    <p:sldId id="262" r:id="rId7"/>
    <p:sldId id="260" r:id="rId8"/>
    <p:sldId id="261" r:id="rId9"/>
    <p:sldId id="270" r:id="rId10"/>
    <p:sldId id="264" r:id="rId11"/>
    <p:sldId id="263" r:id="rId12"/>
    <p:sldId id="275" r:id="rId13"/>
    <p:sldId id="276" r:id="rId14"/>
    <p:sldId id="285" r:id="rId15"/>
    <p:sldId id="277" r:id="rId16"/>
    <p:sldId id="278" r:id="rId17"/>
    <p:sldId id="279" r:id="rId18"/>
    <p:sldId id="295" r:id="rId19"/>
    <p:sldId id="269" r:id="rId20"/>
    <p:sldId id="280" r:id="rId21"/>
    <p:sldId id="296" r:id="rId22"/>
    <p:sldId id="283" r:id="rId23"/>
    <p:sldId id="284"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818C"/>
    <a:srgbClr val="4B6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8996E43-46FD-4D36-AFB7-A5F2AD0BF71D}" type="datetimeFigureOut">
              <a:rPr lang="el-GR" smtClean="0"/>
              <a:t>17/3/2023</a:t>
            </a:fld>
            <a:endParaRPr lang="el-G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5523E-E753-4364-8BF9-7E2C27830B1A}" type="slidenum">
              <a:rPr lang="el-GR" smtClean="0"/>
              <a:t>‹#›</a:t>
            </a:fld>
            <a:endParaRPr lang="el-GR"/>
          </a:p>
        </p:txBody>
      </p:sp>
    </p:spTree>
    <p:extLst>
      <p:ext uri="{BB962C8B-B14F-4D97-AF65-F5344CB8AC3E}">
        <p14:creationId xmlns:p14="http://schemas.microsoft.com/office/powerpoint/2010/main" val="4278444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8CF15D21-7CB2-4EC3-B105-B72D46D13DF3}" type="datetime1">
              <a:rPr lang="en-US" smtClean="0"/>
              <a:t>3/17/2023</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B132AFB7-B58E-43DC-9BFB-0DDA41C8D8F8}" type="datetime1">
              <a:rPr lang="en-US" smtClean="0"/>
              <a:t>3/17/2023</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FB4189C4-EDE6-4E29-A1EA-B4BF781442B6}" type="datetime1">
              <a:rPr lang="en-US" smtClean="0"/>
              <a:t>3/17/2023</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0F79C2BD-08C8-45E0-992E-F24824445303}" type="datetime1">
              <a:rPr lang="en-US" smtClean="0"/>
              <a:t>3/17/2023</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2151E2B6-236B-431D-B8D5-9CEBBDE464B3}" type="datetime1">
              <a:rPr lang="en-US" smtClean="0"/>
              <a:t>3/17/2023</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6941A68C-FD66-42B1-A308-7F5080611B81}" type="datetime1">
              <a:rPr lang="en-US" smtClean="0"/>
              <a:t>3/17/2023</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6880CFF7-5114-4553-9F77-9142A8A1561B}" type="datetime1">
              <a:rPr lang="en-US" smtClean="0"/>
              <a:t>3/17/2023</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1D187B28-8DE9-4E94-B682-680B257EC17A}" type="datetime1">
              <a:rPr lang="en-US" smtClean="0"/>
              <a:t>3/17/2023</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7F0A9756-34AC-47F9-BFF2-20086A309429}" type="datetime1">
              <a:rPr lang="en-US" smtClean="0"/>
              <a:t>3/17/2023</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008A81CB-8777-4580-8984-E7B9942BA139}" type="datetime1">
              <a:rPr lang="en-US" smtClean="0"/>
              <a:t>3/17/2023</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292A49A1-003C-49ED-A209-EA5D10D679AB}" type="datetime1">
              <a:rPr lang="en-US" smtClean="0"/>
              <a:t>3/17/2023</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AA9694F4-AEDC-4808-8ECA-755B26E3C43E}" type="datetime1">
              <a:rPr lang="en-US" smtClean="0"/>
              <a:t>3/17/2023</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1249326" y="1526796"/>
            <a:ext cx="8641294" cy="2038525"/>
          </a:xfrm>
        </p:spPr>
        <p:txBody>
          <a:bodyPr>
            <a:normAutofit fontScale="90000"/>
          </a:bodyPr>
          <a:lstStyle/>
          <a:p>
            <a:pPr algn="ctr"/>
            <a:r>
              <a:rPr lang="el-GR" sz="4400" dirty="0">
                <a:latin typeface="Arial" panose="020B0604020202020204" pitchFamily="34" charset="0"/>
                <a:cs typeface="Arial" panose="020B0604020202020204" pitchFamily="34" charset="0"/>
              </a:rPr>
              <a:t>ΤΑ ΔΙΚΑΙΩΜΑΤΑ ΤΩΝ ΨΥΧΙΚΑ ΑΣΘΕΝΩΝ ΜΕΣΑ ΑΠΟ ΤΟ ΝΟΜΙΚΟ ΠΛΑΙΣΙΟ ΠΡΟΣΤΑΣΙΑΣ ΠΡΟΣΩΠΙΚΩΝ ΔΕΔΟΜΕΝΩΝ </a:t>
            </a:r>
          </a:p>
        </p:txBody>
      </p:sp>
      <p:sp>
        <p:nvSpPr>
          <p:cNvPr id="5" name="TextBox 4">
            <a:extLst>
              <a:ext uri="{FF2B5EF4-FFF2-40B4-BE49-F238E27FC236}">
                <a16:creationId xmlns:a16="http://schemas.microsoft.com/office/drawing/2014/main" id="{8CC67B94-39C0-658D-8C8C-844A800BDE46}"/>
              </a:ext>
            </a:extLst>
          </p:cNvPr>
          <p:cNvSpPr txBox="1"/>
          <p:nvPr/>
        </p:nvSpPr>
        <p:spPr>
          <a:xfrm>
            <a:off x="1073791" y="4563611"/>
            <a:ext cx="8187655" cy="923330"/>
          </a:xfrm>
          <a:prstGeom prst="rect">
            <a:avLst/>
          </a:prstGeom>
          <a:noFill/>
        </p:spPr>
        <p:txBody>
          <a:bodyPr wrap="square" rtlCol="0">
            <a:spAutoFit/>
          </a:bodyPr>
          <a:lstStyle/>
          <a:p>
            <a:r>
              <a:rPr lang="el-GR" sz="1800" dirty="0">
                <a:latin typeface="Arial" panose="020B0604020202020204" pitchFamily="34" charset="0"/>
                <a:cs typeface="Arial" panose="020B0604020202020204" pitchFamily="34" charset="0"/>
              </a:rPr>
              <a:t>Ειρήνη </a:t>
            </a:r>
            <a:r>
              <a:rPr lang="el-GR" sz="1800" dirty="0" err="1">
                <a:latin typeface="Arial" panose="020B0604020202020204" pitchFamily="34" charset="0"/>
                <a:cs typeface="Arial" panose="020B0604020202020204" pitchFamily="34" charset="0"/>
              </a:rPr>
              <a:t>Λοϊζίδου</a:t>
            </a:r>
            <a:r>
              <a:rPr lang="el-GR" sz="1800" dirty="0">
                <a:latin typeface="Arial" panose="020B0604020202020204" pitchFamily="34" charset="0"/>
                <a:cs typeface="Arial" panose="020B0604020202020204" pitchFamily="34" charset="0"/>
              </a:rPr>
              <a:t> Νικολαΐδου</a:t>
            </a:r>
          </a:p>
          <a:p>
            <a:r>
              <a:rPr lang="el-GR" sz="1800" dirty="0">
                <a:latin typeface="Arial" panose="020B0604020202020204" pitchFamily="34" charset="0"/>
                <a:cs typeface="Arial" panose="020B0604020202020204" pitchFamily="34" charset="0"/>
              </a:rPr>
              <a:t>Επίτροπος Προστασίας</a:t>
            </a:r>
          </a:p>
          <a:p>
            <a:r>
              <a:rPr lang="el-GR" sz="1800" dirty="0">
                <a:latin typeface="Arial" panose="020B0604020202020204" pitchFamily="34" charset="0"/>
                <a:cs typeface="Arial" panose="020B0604020202020204" pitchFamily="34" charset="0"/>
              </a:rPr>
              <a:t>Δεδομένων Προσωπικού Χαρακτήρα                                       18 Μαρτίου 2023</a:t>
            </a:r>
            <a:endParaRPr lang="en-US" sz="1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433D6D0-34A2-0723-7157-DF3AA6AAA3A3}"/>
              </a:ext>
            </a:extLst>
          </p:cNvPr>
          <p:cNvPicPr>
            <a:picLocks noChangeAspect="1"/>
          </p:cNvPicPr>
          <p:nvPr/>
        </p:nvPicPr>
        <p:blipFill>
          <a:blip r:embed="rId2"/>
          <a:stretch>
            <a:fillRect/>
          </a:stretch>
        </p:blipFill>
        <p:spPr>
          <a:xfrm>
            <a:off x="193120" y="6042991"/>
            <a:ext cx="712136" cy="712136"/>
          </a:xfrm>
          <a:prstGeom prst="rect">
            <a:avLst/>
          </a:prstGeom>
        </p:spPr>
      </p:pic>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3D57-4258-9075-BD08-B811EF2570C3}"/>
              </a:ext>
            </a:extLst>
          </p:cNvPr>
          <p:cNvSpPr>
            <a:spLocks noGrp="1"/>
          </p:cNvSpPr>
          <p:nvPr>
            <p:ph type="title"/>
          </p:nvPr>
        </p:nvSpPr>
        <p:spPr/>
        <p:txBody>
          <a:bodyPr/>
          <a:lstStyle/>
          <a:p>
            <a:r>
              <a:rPr lang="el-GR" dirty="0"/>
              <a:t>Συγκατάθεση</a:t>
            </a:r>
          </a:p>
        </p:txBody>
      </p:sp>
      <p:sp>
        <p:nvSpPr>
          <p:cNvPr id="3" name="Content Placeholder 2">
            <a:extLst>
              <a:ext uri="{FF2B5EF4-FFF2-40B4-BE49-F238E27FC236}">
                <a16:creationId xmlns:a16="http://schemas.microsoft.com/office/drawing/2014/main" id="{9FF89FE5-156B-70CD-C68F-B122EDBBB0E3}"/>
              </a:ext>
            </a:extLst>
          </p:cNvPr>
          <p:cNvSpPr>
            <a:spLocks noGrp="1"/>
          </p:cNvSpPr>
          <p:nvPr>
            <p:ph idx="1"/>
          </p:nvPr>
        </p:nvSpPr>
        <p:spPr/>
        <p:txBody>
          <a:bodyPr>
            <a:normAutofit/>
          </a:bodyPr>
          <a:lstStyle/>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Ελεύθερη, ρητή και ειδική δήλωση</a:t>
            </a:r>
          </a:p>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Δίνεται με πλήρη επίγνωση, μετά από ενημέρωση στο υποκείμενο των δεδομένων</a:t>
            </a:r>
          </a:p>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Λαμβάνεται από τον ίδιο τον παραλήπτη ή από τον νόμιμο αντιπρόσωπό του</a:t>
            </a:r>
          </a:p>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Πρέπει να λαμβάνεται, ασχέτως εάν ο αριθμός ή η διεύθυνση των παραληπτών τους είναι διαθέσιμα σε πηγές ανοιχτές προς το κοινό</a:t>
            </a:r>
          </a:p>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Δικαίωμα ανάκλησης συγκατάθεσης ανά πάσα στιγμή</a:t>
            </a:r>
          </a:p>
          <a:p>
            <a:pPr marL="0" indent="0">
              <a:buNone/>
            </a:pPr>
            <a:endParaRPr lang="el-GR" dirty="0"/>
          </a:p>
        </p:txBody>
      </p:sp>
      <p:pic>
        <p:nvPicPr>
          <p:cNvPr id="4" name="Picture 3">
            <a:extLst>
              <a:ext uri="{FF2B5EF4-FFF2-40B4-BE49-F238E27FC236}">
                <a16:creationId xmlns:a16="http://schemas.microsoft.com/office/drawing/2014/main" id="{C4682737-2784-DFB8-8604-54F55B1B391A}"/>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10B964-A826-58B4-4100-8E4EDFCC5D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10</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29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A6C3-C64C-D1C0-2EA7-4A127073D88F}"/>
              </a:ext>
            </a:extLst>
          </p:cNvPr>
          <p:cNvSpPr>
            <a:spLocks noGrp="1"/>
          </p:cNvSpPr>
          <p:nvPr>
            <p:ph type="title"/>
          </p:nvPr>
        </p:nvSpPr>
        <p:spPr/>
        <p:txBody>
          <a:bodyPr/>
          <a:lstStyle/>
          <a:p>
            <a:r>
              <a:rPr lang="el-GR" dirty="0"/>
              <a:t>Δικαιώματα των υποκειμένων των δεδομένων</a:t>
            </a:r>
          </a:p>
        </p:txBody>
      </p:sp>
      <p:sp>
        <p:nvSpPr>
          <p:cNvPr id="3" name="Content Placeholder 2">
            <a:extLst>
              <a:ext uri="{FF2B5EF4-FFF2-40B4-BE49-F238E27FC236}">
                <a16:creationId xmlns:a16="http://schemas.microsoft.com/office/drawing/2014/main" id="{07E279CF-02B3-8F23-AB96-891851730BB5}"/>
              </a:ext>
            </a:extLst>
          </p:cNvPr>
          <p:cNvSpPr>
            <a:spLocks noGrp="1"/>
          </p:cNvSpPr>
          <p:nvPr>
            <p:ph idx="1"/>
          </p:nvPr>
        </p:nvSpPr>
        <p:spPr/>
        <p:txBody>
          <a:bodyPr>
            <a:normAutofit lnSpcReduction="10000"/>
          </a:bodyPr>
          <a:lstStyle/>
          <a:p>
            <a:pPr algn="just"/>
            <a:r>
              <a:rPr lang="el-GR" sz="2000" dirty="0">
                <a:latin typeface="Arial" panose="020B0604020202020204" pitchFamily="34" charset="0"/>
                <a:cs typeface="Arial" panose="020B0604020202020204" pitchFamily="34" charset="0"/>
              </a:rPr>
              <a:t>Ενημέρωσης </a:t>
            </a:r>
          </a:p>
          <a:p>
            <a:pPr algn="just"/>
            <a:r>
              <a:rPr lang="el-GR" sz="2000" dirty="0">
                <a:latin typeface="Arial" panose="020B0604020202020204" pitchFamily="34" charset="0"/>
                <a:cs typeface="Arial" panose="020B0604020202020204" pitchFamily="34" charset="0"/>
              </a:rPr>
              <a:t>Πρόσβασης</a:t>
            </a:r>
          </a:p>
          <a:p>
            <a:pPr algn="just"/>
            <a:r>
              <a:rPr lang="el-GR" sz="2000" dirty="0">
                <a:latin typeface="Arial" panose="020B0604020202020204" pitchFamily="34" charset="0"/>
                <a:cs typeface="Arial" panose="020B0604020202020204" pitchFamily="34" charset="0"/>
              </a:rPr>
              <a:t>Διόρθωσης </a:t>
            </a:r>
          </a:p>
          <a:p>
            <a:pPr algn="just"/>
            <a:r>
              <a:rPr lang="el-GR" sz="2000" dirty="0">
                <a:latin typeface="Arial" panose="020B0604020202020204" pitchFamily="34" charset="0"/>
                <a:cs typeface="Arial" panose="020B0604020202020204" pitchFamily="34" charset="0"/>
              </a:rPr>
              <a:t>Διαγραφής</a:t>
            </a:r>
          </a:p>
          <a:p>
            <a:pPr algn="just"/>
            <a:r>
              <a:rPr lang="el-GR" sz="2000" dirty="0">
                <a:latin typeface="Arial" panose="020B0604020202020204" pitchFamily="34" charset="0"/>
                <a:cs typeface="Arial" panose="020B0604020202020204" pitchFamily="34" charset="0"/>
              </a:rPr>
              <a:t>Περιορισμού της επεξεργασίας </a:t>
            </a:r>
          </a:p>
          <a:p>
            <a:pPr algn="just"/>
            <a:r>
              <a:rPr lang="el-GR" sz="2000" dirty="0">
                <a:latin typeface="Arial" panose="020B0604020202020204" pitchFamily="34" charset="0"/>
                <a:cs typeface="Arial" panose="020B0604020202020204" pitchFamily="34" charset="0"/>
              </a:rPr>
              <a:t>Εναντίωσης</a:t>
            </a:r>
          </a:p>
          <a:p>
            <a:pPr algn="just"/>
            <a:r>
              <a:rPr lang="el-GR" sz="2000" dirty="0">
                <a:latin typeface="Arial" panose="020B0604020202020204" pitchFamily="34" charset="0"/>
                <a:cs typeface="Arial" panose="020B0604020202020204" pitchFamily="34" charset="0"/>
              </a:rPr>
              <a:t>Φορητότητας των δεδομένων</a:t>
            </a:r>
          </a:p>
          <a:p>
            <a:pPr algn="just"/>
            <a:r>
              <a:rPr lang="el-GR" sz="2000" dirty="0">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pPr marL="0" indent="0">
              <a:buNone/>
            </a:pPr>
            <a:endParaRPr lang="el-GR" dirty="0"/>
          </a:p>
        </p:txBody>
      </p:sp>
      <p:pic>
        <p:nvPicPr>
          <p:cNvPr id="4" name="Picture 3">
            <a:extLst>
              <a:ext uri="{FF2B5EF4-FFF2-40B4-BE49-F238E27FC236}">
                <a16:creationId xmlns:a16="http://schemas.microsoft.com/office/drawing/2014/main" id="{7AE0277B-1A6D-7DBB-ADBD-F9F5B355044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F96816F-D1F6-9B37-6C53-28800C8E068B}"/>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11</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015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0B8D-0DED-A547-E83B-0EC02A43E87C}"/>
              </a:ext>
            </a:extLst>
          </p:cNvPr>
          <p:cNvSpPr>
            <a:spLocks noGrp="1"/>
          </p:cNvSpPr>
          <p:nvPr>
            <p:ph type="title"/>
          </p:nvPr>
        </p:nvSpPr>
        <p:spPr/>
        <p:txBody>
          <a:bodyPr/>
          <a:lstStyle/>
          <a:p>
            <a:r>
              <a:rPr lang="el-GR" dirty="0"/>
              <a:t>Δικαίωμα ενημέρωσης</a:t>
            </a:r>
          </a:p>
        </p:txBody>
      </p:sp>
      <p:sp>
        <p:nvSpPr>
          <p:cNvPr id="3" name="Content Placeholder 2">
            <a:extLst>
              <a:ext uri="{FF2B5EF4-FFF2-40B4-BE49-F238E27FC236}">
                <a16:creationId xmlns:a16="http://schemas.microsoft.com/office/drawing/2014/main" id="{C5DAAD98-1862-4431-97C4-1FEFBA531670}"/>
              </a:ext>
            </a:extLst>
          </p:cNvPr>
          <p:cNvSpPr>
            <a:spLocks noGrp="1"/>
          </p:cNvSpPr>
          <p:nvPr>
            <p:ph idx="1"/>
          </p:nvPr>
        </p:nvSpPr>
        <p:spPr/>
        <p:txBody>
          <a:bodyPr>
            <a:normAutofit/>
          </a:bodyPr>
          <a:lstStyle/>
          <a:p>
            <a:pPr lvl="1" algn="just">
              <a:defRPr/>
            </a:pPr>
            <a:r>
              <a:rPr lang="el-GR" dirty="0">
                <a:latin typeface="Arial" panose="020B0604020202020204" pitchFamily="34" charset="0"/>
                <a:cs typeface="Arial" panose="020B0604020202020204" pitchFamily="34" charset="0"/>
              </a:rPr>
              <a:t>Σε συνοπτική, διαφανή, κατανοητή και εύκολα προσβάσιμη μορφή, χρησιμοποιώντας σαφή και απλή διατύπωση, ιδίως όταν πρόκειται για πληροφορία απευθυνόμενη σε παιδιά</a:t>
            </a:r>
          </a:p>
          <a:p>
            <a:pPr marL="1371600" lvl="3" indent="0" algn="just">
              <a:buNone/>
              <a:defRPr/>
            </a:pPr>
            <a:endParaRPr lang="el-GR" sz="1800"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Όταν η επεξεργασία ειδικών κατηγοριών δεδομένων </a:t>
            </a:r>
            <a:r>
              <a:rPr lang="el-GR" b="1" dirty="0">
                <a:latin typeface="Arial" panose="020B0604020202020204" pitchFamily="34" charset="0"/>
                <a:cs typeface="Arial" panose="020B0604020202020204" pitchFamily="34" charset="0"/>
              </a:rPr>
              <a:t>βασίστηκε στη συγκατάθεση του ατόμου</a:t>
            </a:r>
            <a:r>
              <a:rPr lang="el-GR" i="1"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πρέπει να ενημερωθεί ότι μπορεί να ανακαλέσει τη συγκατάθεσή του ανά πάσα στιγμή, ανεξάρτητα αν τα δεδομένα αυτά έχουν συλλεγεί από το ίδιο το άτομο ή από τρίτο  </a:t>
            </a:r>
            <a:endParaRPr lang="el-GR" sz="1800" dirty="0"/>
          </a:p>
          <a:p>
            <a:pPr marL="0" indent="0">
              <a:buNone/>
            </a:pPr>
            <a:endParaRPr lang="el-GR" dirty="0"/>
          </a:p>
        </p:txBody>
      </p:sp>
      <p:pic>
        <p:nvPicPr>
          <p:cNvPr id="4" name="Picture 3">
            <a:extLst>
              <a:ext uri="{FF2B5EF4-FFF2-40B4-BE49-F238E27FC236}">
                <a16:creationId xmlns:a16="http://schemas.microsoft.com/office/drawing/2014/main" id="{B5CF1771-25C3-8253-F101-F2FB0ACBD47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4AB53EFB-0648-B4CB-BB09-164DCAB4BE8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168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1DF3-1140-2445-1443-1CC93354F596}"/>
              </a:ext>
            </a:extLst>
          </p:cNvPr>
          <p:cNvSpPr>
            <a:spLocks noGrp="1"/>
          </p:cNvSpPr>
          <p:nvPr>
            <p:ph type="title"/>
          </p:nvPr>
        </p:nvSpPr>
        <p:spPr/>
        <p:txBody>
          <a:bodyPr/>
          <a:lstStyle/>
          <a:p>
            <a:r>
              <a:rPr lang="el-GR" dirty="0"/>
              <a:t>Δικαίωμα Πρόσβασης</a:t>
            </a:r>
          </a:p>
        </p:txBody>
      </p:sp>
      <p:sp>
        <p:nvSpPr>
          <p:cNvPr id="3" name="Content Placeholder 2">
            <a:extLst>
              <a:ext uri="{FF2B5EF4-FFF2-40B4-BE49-F238E27FC236}">
                <a16:creationId xmlns:a16="http://schemas.microsoft.com/office/drawing/2014/main" id="{1CD390CA-666D-D8BD-6829-51A6E2C1E0F4}"/>
              </a:ext>
            </a:extLst>
          </p:cNvPr>
          <p:cNvSpPr>
            <a:spLocks noGrp="1"/>
          </p:cNvSpPr>
          <p:nvPr>
            <p:ph idx="1"/>
          </p:nvPr>
        </p:nvSpPr>
        <p:spPr/>
        <p:txBody>
          <a:bodyPr>
            <a:normAutofit fontScale="92500" lnSpcReduction="20000"/>
          </a:bodyPr>
          <a:lstStyle/>
          <a:p>
            <a:pPr lvl="1" algn="just">
              <a:defRPr/>
            </a:pPr>
            <a:r>
              <a:rPr lang="en-US" dirty="0">
                <a:latin typeface="Arial" panose="020B0604020202020204" pitchFamily="34" charset="0"/>
                <a:cs typeface="Arial" panose="020B0604020202020204" pitchFamily="34" charset="0"/>
              </a:rPr>
              <a:t>To </a:t>
            </a:r>
            <a:r>
              <a:rPr lang="el-GR" dirty="0">
                <a:latin typeface="Arial" panose="020B0604020202020204" pitchFamily="34" charset="0"/>
                <a:cs typeface="Arial" panose="020B0604020202020204" pitchFamily="34" charset="0"/>
              </a:rPr>
              <a:t>υποκείμενο δικαιούται να λάβει</a:t>
            </a:r>
            <a:r>
              <a:rPr lang="en-US"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ατελώς, σε έντυπη ή ηλεκτρονική μορφή, πληροφορίες που αφορούν στην υγεία του,  </a:t>
            </a:r>
            <a:r>
              <a:rPr lang="el-GR" b="1" dirty="0">
                <a:latin typeface="Arial" panose="020B0604020202020204" pitchFamily="34" charset="0"/>
                <a:cs typeface="Arial" panose="020B0604020202020204" pitchFamily="34" charset="0"/>
              </a:rPr>
              <a:t>τις οποίες το ίδιο ή άλλο πρόσωπο </a:t>
            </a:r>
            <a:r>
              <a:rPr lang="el-GR" dirty="0">
                <a:latin typeface="Arial" panose="020B0604020202020204" pitchFamily="34" charset="0"/>
                <a:cs typeface="Arial" panose="020B0604020202020204" pitchFamily="34" charset="0"/>
              </a:rPr>
              <a:t>έδωσε στον υπεύθυνο επεξεργασίας</a:t>
            </a:r>
          </a:p>
          <a:p>
            <a:pPr lvl="1" algn="just">
              <a:buFont typeface="Tahoma" panose="020B0604030504040204" pitchFamily="34" charset="0"/>
              <a:buNone/>
              <a:defRPr/>
            </a:pPr>
            <a:r>
              <a:rPr lang="el-GR" dirty="0">
                <a:latin typeface="Arial" panose="020B0604020202020204" pitchFamily="34" charset="0"/>
                <a:cs typeface="Arial" panose="020B0604020202020204" pitchFamily="34" charset="0"/>
              </a:rPr>
              <a:t>    π.χ. πρόσβαση στον ιατρικό του φάκελο και λήψη αντίγραφου κάθε πληροφορίας</a:t>
            </a:r>
          </a:p>
          <a:p>
            <a:pPr lvl="1" algn="just">
              <a:buFont typeface="Tahoma" panose="020B0604030504040204" pitchFamily="34" charset="0"/>
              <a:buNone/>
              <a:defRPr/>
            </a:pPr>
            <a:endParaRPr lang="el-GR"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 Δεν υπάρχει χρέωση </a:t>
            </a:r>
            <a:r>
              <a:rPr lang="el-GR" i="1" dirty="0">
                <a:latin typeface="Arial" panose="020B0604020202020204" pitchFamily="34" charset="0"/>
                <a:cs typeface="Arial" panose="020B0604020202020204" pitchFamily="34" charset="0"/>
              </a:rPr>
              <a:t>(μόνο για διοικητικά έξοδα σε περίπτωση πολλών αντιγράφων)</a:t>
            </a:r>
          </a:p>
          <a:p>
            <a:pPr marL="457200" lvl="1" indent="0" algn="just">
              <a:buNone/>
              <a:defRPr/>
            </a:pPr>
            <a:endParaRPr lang="el-GR" i="1" dirty="0">
              <a:latin typeface="Arial" panose="020B0604020202020204" pitchFamily="34" charset="0"/>
              <a:cs typeface="Arial" panose="020B0604020202020204" pitchFamily="34" charset="0"/>
            </a:endParaRPr>
          </a:p>
          <a:p>
            <a:pPr lvl="1" algn="just">
              <a:defRPr/>
            </a:pPr>
            <a:r>
              <a:rPr lang="el-GR" dirty="0">
                <a:latin typeface="Arial" panose="020B0604020202020204" pitchFamily="34" charset="0"/>
                <a:cs typeface="Arial" panose="020B0604020202020204" pitchFamily="34" charset="0"/>
              </a:rPr>
              <a:t>Πληροφορίες / έγγραφα που περιέχονται στο φάκελο του ασθενή δίνονται ΜΟΝΟ στον ίδιο ή στους γονείς/κηδεμόνες του (για ανήλικους) ή στους εξουσιοδοτημένους προσωπικούς αντιπροσώπους</a:t>
            </a:r>
          </a:p>
          <a:p>
            <a:pPr marL="457200" lvl="1" indent="0" algn="just">
              <a:buNone/>
              <a:defRPr/>
            </a:pPr>
            <a:endParaRPr lang="el-GR" dirty="0">
              <a:latin typeface="Arial" panose="020B0604020202020204" pitchFamily="34" charset="0"/>
              <a:cs typeface="Arial" panose="020B0604020202020204" pitchFamily="34" charset="0"/>
            </a:endParaRPr>
          </a:p>
          <a:p>
            <a:pPr lvl="1" algn="just">
              <a:defRPr/>
            </a:pPr>
            <a:r>
              <a:rPr lang="el-GR" b="1" dirty="0">
                <a:latin typeface="Arial" panose="020B0604020202020204" pitchFamily="34" charset="0"/>
                <a:cs typeface="Arial" panose="020B0604020202020204" pitchFamily="34" charset="0"/>
              </a:rPr>
              <a:t>Κατ’ εξαίρεση δίνονται σε: </a:t>
            </a:r>
            <a:r>
              <a:rPr lang="el-GR" dirty="0">
                <a:latin typeface="Arial" panose="020B0604020202020204" pitchFamily="34" charset="0"/>
                <a:cs typeface="Arial" panose="020B0604020202020204" pitchFamily="34" charset="0"/>
              </a:rPr>
              <a:t>ποινικούς ανακριτές / Δικηγόρους που υπερασπίζονται την Κυπριακή Δημοκρατία ή Αστυνομία σε περιπτώσεις διεξαγωγής ανακρίσεων</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l-GR" i="1" dirty="0">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75932853-0425-33AA-4BD5-55F9D6AE3A84}"/>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A4118F5E-00EE-9460-2444-B815AAB6447D}"/>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231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7D3E-D4A8-3629-B342-0CC8855F01CE}"/>
              </a:ext>
            </a:extLst>
          </p:cNvPr>
          <p:cNvSpPr>
            <a:spLocks noGrp="1"/>
          </p:cNvSpPr>
          <p:nvPr>
            <p:ph type="title"/>
          </p:nvPr>
        </p:nvSpPr>
        <p:spPr/>
        <p:txBody>
          <a:bodyPr/>
          <a:lstStyle/>
          <a:p>
            <a:r>
              <a:rPr lang="el-GR" dirty="0"/>
              <a:t>Άρθρο 34 του περί Ψυχιατρικής Νοσηλείας και Περίθαλψης Νόμο</a:t>
            </a:r>
          </a:p>
        </p:txBody>
      </p:sp>
      <p:sp>
        <p:nvSpPr>
          <p:cNvPr id="3" name="Content Placeholder 2">
            <a:extLst>
              <a:ext uri="{FF2B5EF4-FFF2-40B4-BE49-F238E27FC236}">
                <a16:creationId xmlns:a16="http://schemas.microsoft.com/office/drawing/2014/main" id="{5F7E3D2D-9621-EADD-77AC-B97AA9FDF6A3}"/>
              </a:ext>
            </a:extLst>
          </p:cNvPr>
          <p:cNvSpPr>
            <a:spLocks noGrp="1"/>
          </p:cNvSpPr>
          <p:nvPr>
            <p:ph idx="1"/>
          </p:nvPr>
        </p:nvSpPr>
        <p:spPr>
          <a:xfrm>
            <a:off x="914400" y="2374085"/>
            <a:ext cx="9914860" cy="3668906"/>
          </a:xfrm>
        </p:spPr>
        <p:txBody>
          <a:bodyPr>
            <a:normAutofit/>
          </a:bodyPr>
          <a:lstStyle/>
          <a:p>
            <a:pPr marL="0" indent="0" algn="just">
              <a:buNone/>
            </a:pPr>
            <a:r>
              <a:rPr lang="el-GR" sz="1800" b="1" i="0" dirty="0">
                <a:solidFill>
                  <a:srgbClr val="000000"/>
                </a:solidFill>
                <a:effectLst/>
                <a:latin typeface="Arial" panose="020B0604020202020204" pitchFamily="34" charset="0"/>
                <a:cs typeface="Arial" panose="020B0604020202020204" pitchFamily="34" charset="0"/>
              </a:rPr>
              <a:t>Δικαίωμα πρόσβασης σε αρχεία</a:t>
            </a:r>
          </a:p>
          <a:p>
            <a:pPr marL="0" indent="0" algn="just">
              <a:buNone/>
            </a:pPr>
            <a:r>
              <a:rPr lang="el-GR" sz="1800" b="0" i="0" dirty="0">
                <a:solidFill>
                  <a:srgbClr val="000000"/>
                </a:solidFill>
                <a:effectLst/>
                <a:latin typeface="Arial" panose="020B0604020202020204" pitchFamily="34" charset="0"/>
                <a:cs typeface="Arial" panose="020B0604020202020204" pitchFamily="34" charset="0"/>
              </a:rPr>
              <a:t>(1) Ο ασθενής ή ο προσωπικός αντιπρόσωπός του έχει το δικαίωμα πρόσβασης στα αρχεία κέντρου όπου του παρέχεται ή του έχει παρασχεθεί νοσηλεία, </a:t>
            </a:r>
            <a:r>
              <a:rPr lang="el-GR" sz="1800" b="1" i="0" dirty="0">
                <a:solidFill>
                  <a:srgbClr val="000000"/>
                </a:solidFill>
                <a:effectLst/>
                <a:latin typeface="Arial" panose="020B0604020202020204" pitchFamily="34" charset="0"/>
                <a:cs typeface="Arial" panose="020B0604020202020204" pitchFamily="34" charset="0"/>
              </a:rPr>
              <a:t>εκτός αν ο υπεύθυνος του κέντρου κρίνει ότι τέτοια πρόσβαση επιδεινώνει την ψυχική κατάσταση του ασθενούς ή επηρεάζει δυσμενώς άλλα πρόσωπα (</a:t>
            </a:r>
            <a:r>
              <a:rPr lang="en-US" sz="1800" b="1" i="0" dirty="0">
                <a:solidFill>
                  <a:srgbClr val="000000"/>
                </a:solidFill>
                <a:effectLst/>
                <a:latin typeface="Arial" panose="020B0604020202020204" pitchFamily="34" charset="0"/>
                <a:cs typeface="Arial" panose="020B0604020202020204" pitchFamily="34" charset="0"/>
              </a:rPr>
              <a:t>lex </a:t>
            </a:r>
            <a:r>
              <a:rPr lang="en-US" sz="1800" b="1" i="0" dirty="0" err="1">
                <a:solidFill>
                  <a:srgbClr val="000000"/>
                </a:solidFill>
                <a:effectLst/>
                <a:latin typeface="Arial" panose="020B0604020202020204" pitchFamily="34" charset="0"/>
                <a:cs typeface="Arial" panose="020B0604020202020204" pitchFamily="34" charset="0"/>
              </a:rPr>
              <a:t>specialis</a:t>
            </a:r>
            <a:r>
              <a:rPr lang="en-US" sz="1800" b="1" dirty="0">
                <a:solidFill>
                  <a:srgbClr val="000000"/>
                </a:solidFill>
                <a:latin typeface="Arial" panose="020B0604020202020204" pitchFamily="34" charset="0"/>
                <a:cs typeface="Arial" panose="020B0604020202020204" pitchFamily="34" charset="0"/>
              </a:rPr>
              <a:t>)</a:t>
            </a:r>
            <a:endParaRPr lang="el-GR" sz="1800" b="1" i="0" dirty="0">
              <a:solidFill>
                <a:srgbClr val="000000"/>
              </a:solidFill>
              <a:effectLst/>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91CA1159-5FFA-144A-B4CE-92D04A94FA0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FED481BC-3B51-1729-CA4A-E1B5C69583F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5134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277B-30D1-7022-10D4-9652FFDE3385}"/>
              </a:ext>
            </a:extLst>
          </p:cNvPr>
          <p:cNvSpPr>
            <a:spLocks noGrp="1"/>
          </p:cNvSpPr>
          <p:nvPr>
            <p:ph type="title"/>
          </p:nvPr>
        </p:nvSpPr>
        <p:spPr/>
        <p:txBody>
          <a:bodyPr/>
          <a:lstStyle/>
          <a:p>
            <a:r>
              <a:rPr lang="el-GR" dirty="0"/>
              <a:t>Δικαίωμα διόρθωσης</a:t>
            </a:r>
          </a:p>
        </p:txBody>
      </p:sp>
      <p:sp>
        <p:nvSpPr>
          <p:cNvPr id="3" name="Content Placeholder 2">
            <a:extLst>
              <a:ext uri="{FF2B5EF4-FFF2-40B4-BE49-F238E27FC236}">
                <a16:creationId xmlns:a16="http://schemas.microsoft.com/office/drawing/2014/main" id="{DEE04088-9ECE-B45B-70FA-9030424ABB2C}"/>
              </a:ext>
            </a:extLst>
          </p:cNvPr>
          <p:cNvSpPr>
            <a:spLocks noGrp="1"/>
          </p:cNvSpPr>
          <p:nvPr>
            <p:ph idx="1"/>
          </p:nvPr>
        </p:nvSpPr>
        <p:spPr/>
        <p:txBody>
          <a:bodyPr>
            <a:normAutofit/>
          </a:bodyPr>
          <a:lstStyle/>
          <a:p>
            <a:pPr algn="just">
              <a:defRPr/>
            </a:pPr>
            <a:r>
              <a:rPr lang="el-GR" sz="1600" dirty="0">
                <a:latin typeface="Arial" panose="020B0604020202020204" pitchFamily="34" charset="0"/>
                <a:cs typeface="Arial" panose="020B0604020202020204" pitchFamily="34" charset="0"/>
              </a:rPr>
              <a:t>Διόρθωση των ανακριβών προσωπικών δεδομένων</a:t>
            </a:r>
            <a:r>
              <a:rPr lang="en-US" sz="1600"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χωρίς αδικαιολόγητη καθυστέρηση</a:t>
            </a:r>
          </a:p>
          <a:p>
            <a:pPr marL="0" indent="0" algn="just">
              <a:buNone/>
              <a:defRPr/>
            </a:pPr>
            <a:endParaRPr lang="el-GR" sz="1600" dirty="0">
              <a:latin typeface="Arial" panose="020B0604020202020204" pitchFamily="34" charset="0"/>
              <a:cs typeface="Arial" panose="020B0604020202020204" pitchFamily="34" charset="0"/>
            </a:endParaRPr>
          </a:p>
          <a:p>
            <a:pPr marL="0" indent="0" algn="just">
              <a:buNone/>
              <a:defRPr/>
            </a:pPr>
            <a:r>
              <a:rPr lang="el-GR" sz="4000" dirty="0">
                <a:solidFill>
                  <a:schemeClr val="accent2"/>
                </a:solidFill>
                <a:latin typeface="+mj-lt"/>
                <a:ea typeface="+mj-ea"/>
                <a:cs typeface="+mj-cs"/>
              </a:rPr>
              <a:t>Δικαίωμα στη φορητότητα</a:t>
            </a:r>
          </a:p>
          <a:p>
            <a:pPr algn="just">
              <a:defRPr/>
            </a:pPr>
            <a:r>
              <a:rPr lang="el-GR" sz="1600" dirty="0">
                <a:latin typeface="Arial" panose="020B0604020202020204" pitchFamily="34" charset="0"/>
                <a:cs typeface="Arial" panose="020B0604020202020204" pitchFamily="34" charset="0"/>
              </a:rPr>
              <a:t>Λήψη δεδομένων σε ψηφιακή μορφή </a:t>
            </a:r>
            <a:r>
              <a:rPr lang="el-GR" sz="1600" u="sng" dirty="0">
                <a:latin typeface="Arial" panose="020B0604020202020204" pitchFamily="34" charset="0"/>
                <a:cs typeface="Arial" panose="020B0604020202020204" pitchFamily="34" charset="0"/>
              </a:rPr>
              <a:t>(σε μορφή αναγνώσιμη, τόσο από τον άνθρωπο όσο και από το μηχανογραφημένο σύστημα του άλλου οργανισμού)</a:t>
            </a:r>
            <a:r>
              <a:rPr lang="el-GR" sz="1600" dirty="0">
                <a:latin typeface="Arial" panose="020B0604020202020204" pitchFamily="34" charset="0"/>
                <a:cs typeface="Arial" panose="020B0604020202020204" pitchFamily="34" charset="0"/>
              </a:rPr>
              <a:t> και αποθήκευση τους για περαιτέρω προσωπική χρήση </a:t>
            </a:r>
          </a:p>
          <a:p>
            <a:pPr algn="just">
              <a:defRPr/>
            </a:pPr>
            <a:r>
              <a:rPr lang="el-GR" sz="1600" dirty="0">
                <a:latin typeface="Arial" panose="020B0604020202020204" pitchFamily="34" charset="0"/>
                <a:cs typeface="Arial" panose="020B0604020202020204" pitchFamily="34" charset="0"/>
              </a:rPr>
              <a:t>η αποθήκευση μπορεί να γίνεται σε ιδιωτική συσκευή ή ιδιωτικό υπολογιστικό σύννεφο, χωρίς, κατ’ ανάγκη, διαβίβαση των δεδομένων σε άλλο υπεύθυνο επεξεργασίας</a:t>
            </a:r>
          </a:p>
          <a:p>
            <a:pPr algn="just">
              <a:defRPr/>
            </a:pPr>
            <a:r>
              <a:rPr lang="el-GR" sz="1600" b="1" dirty="0">
                <a:latin typeface="Arial" panose="020B0604020202020204" pitchFamily="34" charset="0"/>
                <a:cs typeface="Arial" panose="020B0604020202020204" pitchFamily="34" charset="0"/>
              </a:rPr>
              <a:t>ΙΣΧΥΕΙ ΓΙΑ ΙΔΙΩΤΙΚΟΥΣ ΟΧΙ ΔΗΜΟΣΙΟΥΣ ΟΡΓΑΝΙΣΜΟΥΣ</a:t>
            </a:r>
            <a:endParaRPr lang="el-GR" sz="1600" b="1" i="1" dirty="0">
              <a:solidFill>
                <a:srgbClr val="FFC000"/>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278BCE84-6F38-3F7B-CF7D-DF2F9DE24161}"/>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1FA9D6D-47CC-640C-D30B-C030B2035F28}"/>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8664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DA3B8-8057-C9AC-688A-435B0776C8D4}"/>
              </a:ext>
            </a:extLst>
          </p:cNvPr>
          <p:cNvSpPr>
            <a:spLocks noGrp="1"/>
          </p:cNvSpPr>
          <p:nvPr>
            <p:ph type="title"/>
          </p:nvPr>
        </p:nvSpPr>
        <p:spPr/>
        <p:txBody>
          <a:bodyPr/>
          <a:lstStyle/>
          <a:p>
            <a:r>
              <a:rPr lang="el-GR" dirty="0"/>
              <a:t>Δικαίωμα διαγραφής (δικαίωμα στη λήθη)</a:t>
            </a:r>
          </a:p>
        </p:txBody>
      </p:sp>
      <p:sp>
        <p:nvSpPr>
          <p:cNvPr id="3" name="Content Placeholder 2">
            <a:extLst>
              <a:ext uri="{FF2B5EF4-FFF2-40B4-BE49-F238E27FC236}">
                <a16:creationId xmlns:a16="http://schemas.microsoft.com/office/drawing/2014/main" id="{750902C6-012F-0F1F-7EC9-53AC7876C168}"/>
              </a:ext>
            </a:extLst>
          </p:cNvPr>
          <p:cNvSpPr>
            <a:spLocks noGrp="1"/>
          </p:cNvSpPr>
          <p:nvPr>
            <p:ph idx="1"/>
          </p:nvPr>
        </p:nvSpPr>
        <p:spPr/>
        <p:txBody>
          <a:bodyPr>
            <a:normAutofit fontScale="92500" lnSpcReduction="10000"/>
          </a:bodyPr>
          <a:lstStyle/>
          <a:p>
            <a:pPr lvl="1" algn="just">
              <a:defRPr/>
            </a:pPr>
            <a:r>
              <a:rPr lang="el-GR" sz="1700" dirty="0">
                <a:latin typeface="Arial" panose="020B0604020202020204" pitchFamily="34" charset="0"/>
                <a:cs typeface="Arial" panose="020B0604020202020204" pitchFamily="34" charset="0"/>
              </a:rPr>
              <a:t>Το υποκείμενο έχει δικαίωμα διαγραφής δεδομένων υγείας που το αφορούν όταν, μεταξύ άλλων, </a:t>
            </a:r>
            <a:r>
              <a:rPr lang="el-GR" sz="1700" b="1" dirty="0">
                <a:latin typeface="Arial" panose="020B0604020202020204" pitchFamily="34" charset="0"/>
                <a:cs typeface="Arial" panose="020B0604020202020204" pitchFamily="34" charset="0"/>
              </a:rPr>
              <a:t>ανακαλέσει τη συγκατάθεσή </a:t>
            </a:r>
            <a:r>
              <a:rPr lang="el-GR" sz="1700" dirty="0">
                <a:latin typeface="Arial" panose="020B0604020202020204" pitchFamily="34" charset="0"/>
                <a:cs typeface="Arial" panose="020B0604020202020204" pitchFamily="34" charset="0"/>
              </a:rPr>
              <a:t>του για την επεξεργασία των εν λόγω δεδομένων </a:t>
            </a:r>
            <a:r>
              <a:rPr lang="el-GR" sz="1700" u="sng" dirty="0">
                <a:latin typeface="Arial" panose="020B0604020202020204" pitchFamily="34" charset="0"/>
                <a:cs typeface="Arial" panose="020B0604020202020204" pitchFamily="34" charset="0"/>
              </a:rPr>
              <a:t>και δεν υπάρχει άλλη νομική βάση για τη διατήρηση</a:t>
            </a:r>
          </a:p>
          <a:p>
            <a:pPr marL="457200" lvl="1" indent="0" algn="just">
              <a:buNone/>
              <a:defRPr/>
            </a:pPr>
            <a:endParaRPr lang="el-GR" sz="1700" u="sng" dirty="0">
              <a:latin typeface="Arial" panose="020B0604020202020204" pitchFamily="34" charset="0"/>
              <a:cs typeface="Arial" panose="020B0604020202020204" pitchFamily="34" charset="0"/>
            </a:endParaRPr>
          </a:p>
          <a:p>
            <a:pPr lvl="1" algn="just">
              <a:defRPr/>
            </a:pPr>
            <a:r>
              <a:rPr lang="el-GR" sz="1700" dirty="0">
                <a:latin typeface="Arial" panose="020B0604020202020204" pitchFamily="34" charset="0"/>
                <a:cs typeface="Arial" panose="020B0604020202020204" pitchFamily="34" charset="0"/>
              </a:rPr>
              <a:t>Αφορά στο δικαίωμα διαγραφής δεδομένων στο διαδίκτυο, που το άτομο δεν επιθυμεί τη δημοσίευσή τους διότι του προκαλούν βλάβη και δεν είναι πλέον χρήσιμα για την ενημέρωση του κοινού</a:t>
            </a:r>
          </a:p>
          <a:p>
            <a:pPr marL="457200" lvl="1" indent="0" algn="just">
              <a:buNone/>
              <a:defRPr/>
            </a:pPr>
            <a:endParaRPr lang="el-GR" sz="1700"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gn="just">
              <a:defRPr/>
            </a:pPr>
            <a:r>
              <a:rPr lang="el-GR" sz="1700" b="1" dirty="0">
                <a:solidFill>
                  <a:srgbClr val="18818C"/>
                </a:solidFill>
                <a:latin typeface="Arial" panose="020B0604020202020204" pitchFamily="34" charset="0"/>
                <a:cs typeface="Arial" panose="020B0604020202020204" pitchFamily="34" charset="0"/>
              </a:rPr>
              <a:t>ΔΕΝ μπορεί να ασκηθεί το δικαίωμα </a:t>
            </a:r>
            <a:r>
              <a:rPr lang="el-GR" sz="1700" dirty="0">
                <a:latin typeface="Arial" panose="020B0604020202020204" pitchFamily="34" charset="0"/>
                <a:cs typeface="Arial" panose="020B0604020202020204" pitchFamily="34" charset="0"/>
              </a:rPr>
              <a:t>όταν η επεξεργασία είναι απαραίτητη:</a:t>
            </a:r>
          </a:p>
          <a:p>
            <a:pPr lvl="1" algn="just">
              <a:buFont typeface="Wingdings" panose="05000000000000000000" pitchFamily="2" charset="2"/>
              <a:buChar char="Ø"/>
              <a:defRPr/>
            </a:pPr>
            <a:r>
              <a:rPr lang="el-GR" sz="1700" b="1" dirty="0">
                <a:latin typeface="Arial" panose="020B0604020202020204" pitchFamily="34" charset="0"/>
                <a:cs typeface="Arial" panose="020B0604020202020204" pitchFamily="34" charset="0"/>
              </a:rPr>
              <a:t>για σκοπούς δημοσίου συμφέροντος στον τομέα της δημόσιας υγείας </a:t>
            </a:r>
          </a:p>
          <a:p>
            <a:pPr lvl="1" algn="just">
              <a:buFont typeface="Wingdings" panose="05000000000000000000" pitchFamily="2" charset="2"/>
              <a:buChar char="Ø"/>
              <a:defRPr/>
            </a:pPr>
            <a:r>
              <a:rPr lang="el-GR" sz="1700" b="1" dirty="0">
                <a:latin typeface="Arial" panose="020B0604020202020204" pitchFamily="34" charset="0"/>
                <a:cs typeface="Arial" panose="020B0604020202020204" pitchFamily="34" charset="0"/>
              </a:rPr>
              <a:t>για σκοπούς αρχειοθέτησης προς το δημόσιο συμφέρον (π.χ. αρχειοθέτησης μίας επιδημιολογικής έρευνας), για σκοπούς επιστημονικής ή ιστορικής έρευνας ή για στατιστικούς σκοπούς</a:t>
            </a:r>
          </a:p>
          <a:p>
            <a:endParaRPr lang="el-GR" dirty="0"/>
          </a:p>
        </p:txBody>
      </p:sp>
      <p:pic>
        <p:nvPicPr>
          <p:cNvPr id="4" name="Picture 3">
            <a:extLst>
              <a:ext uri="{FF2B5EF4-FFF2-40B4-BE49-F238E27FC236}">
                <a16:creationId xmlns:a16="http://schemas.microsoft.com/office/drawing/2014/main" id="{8E54B866-661A-0DE2-491E-12045B98C1E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0C06C264-1F64-D7EB-1326-0EAA99B1E2C2}"/>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403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8011-A703-A75F-C31B-06C9E53296FA}"/>
              </a:ext>
            </a:extLst>
          </p:cNvPr>
          <p:cNvSpPr>
            <a:spLocks noGrp="1"/>
          </p:cNvSpPr>
          <p:nvPr>
            <p:ph type="title"/>
          </p:nvPr>
        </p:nvSpPr>
        <p:spPr/>
        <p:txBody>
          <a:bodyPr/>
          <a:lstStyle/>
          <a:p>
            <a:r>
              <a:rPr lang="el-GR" dirty="0"/>
              <a:t>Δικαίωμα εναντίωσης</a:t>
            </a:r>
          </a:p>
        </p:txBody>
      </p:sp>
      <p:sp>
        <p:nvSpPr>
          <p:cNvPr id="3" name="Content Placeholder 2">
            <a:extLst>
              <a:ext uri="{FF2B5EF4-FFF2-40B4-BE49-F238E27FC236}">
                <a16:creationId xmlns:a16="http://schemas.microsoft.com/office/drawing/2014/main" id="{13C9CFC5-6C1E-F120-14ED-F3BF85F0BE6E}"/>
              </a:ext>
            </a:extLst>
          </p:cNvPr>
          <p:cNvSpPr>
            <a:spLocks noGrp="1"/>
          </p:cNvSpPr>
          <p:nvPr>
            <p:ph idx="1"/>
          </p:nvPr>
        </p:nvSpPr>
        <p:spPr>
          <a:xfrm>
            <a:off x="838899" y="1726727"/>
            <a:ext cx="9914860" cy="4123318"/>
          </a:xfrm>
        </p:spPr>
        <p:txBody>
          <a:bodyPr>
            <a:noAutofit/>
          </a:bodyPr>
          <a:lstStyle/>
          <a:p>
            <a:pPr algn="just">
              <a:defRPr/>
            </a:pPr>
            <a:r>
              <a:rPr lang="el-GR" sz="1600" dirty="0">
                <a:latin typeface="Arial" panose="020B0604020202020204" pitchFamily="34" charset="0"/>
                <a:cs typeface="Arial" panose="020B0604020202020204" pitchFamily="34" charset="0"/>
              </a:rPr>
              <a:t>Το υποκείμενο έχει δικαίωμα να αντιταχθεί / εναντιωθεί όταν προσωπικά του δεδομένα υφίστανται επεξεργασία </a:t>
            </a:r>
            <a:r>
              <a:rPr lang="el-GR" sz="1600" b="1" dirty="0">
                <a:latin typeface="Arial" panose="020B0604020202020204" pitchFamily="34" charset="0"/>
                <a:cs typeface="Arial" panose="020B0604020202020204" pitchFamily="34" charset="0"/>
              </a:rPr>
              <a:t>για σκοπούς επιστημονικής ή ιστορικής έρευνας ή για στατιστικούς σκοπούς</a:t>
            </a:r>
            <a:r>
              <a:rPr lang="el-GR" sz="1600" dirty="0">
                <a:latin typeface="Arial" panose="020B0604020202020204" pitchFamily="34" charset="0"/>
                <a:cs typeface="Arial" panose="020B0604020202020204" pitchFamily="34" charset="0"/>
              </a:rPr>
              <a:t>, </a:t>
            </a:r>
            <a:r>
              <a:rPr lang="el-GR" sz="1600" u="sng" dirty="0">
                <a:latin typeface="Arial" panose="020B0604020202020204" pitchFamily="34" charset="0"/>
                <a:cs typeface="Arial" panose="020B0604020202020204" pitchFamily="34" charset="0"/>
              </a:rPr>
              <a:t>εκτός εάν η επεξεργασία είναι απαραίτητη για λόγους δημοσίου συμφέροντος </a:t>
            </a:r>
          </a:p>
          <a:p>
            <a:pPr algn="just">
              <a:defRPr/>
            </a:pPr>
            <a:endParaRPr lang="el-GR" sz="1600" u="sng" dirty="0">
              <a:latin typeface="Arial" panose="020B0604020202020204" pitchFamily="34" charset="0"/>
              <a:cs typeface="Arial" panose="020B0604020202020204" pitchFamily="34" charset="0"/>
            </a:endParaRPr>
          </a:p>
          <a:p>
            <a:pPr marL="0" indent="0" algn="just">
              <a:lnSpc>
                <a:spcPct val="100000"/>
              </a:lnSpc>
              <a:spcBef>
                <a:spcPct val="0"/>
              </a:spcBef>
              <a:buNone/>
            </a:pPr>
            <a:r>
              <a:rPr lang="el-GR" sz="4000" dirty="0">
                <a:solidFill>
                  <a:schemeClr val="accent2"/>
                </a:solidFill>
                <a:latin typeface="+mj-lt"/>
                <a:ea typeface="+mj-ea"/>
                <a:cs typeface="+mj-cs"/>
              </a:rPr>
              <a:t>Δικαίωμα περιορισμού της επεξεργασίας</a:t>
            </a:r>
          </a:p>
          <a:p>
            <a:pPr algn="just"/>
            <a:r>
              <a:rPr lang="el-GR" sz="1600" dirty="0">
                <a:latin typeface="Arial" panose="020B0604020202020204" pitchFamily="34" charset="0"/>
                <a:cs typeface="Arial" panose="020B0604020202020204" pitchFamily="34" charset="0"/>
              </a:rPr>
              <a:t>Το υποκείμενο δικαιούται να εξασφαλίζει από τον υπεύθυνο επεξεργασίας τον περιορισμό της επεξεργασίας, όταν:</a:t>
            </a:r>
          </a:p>
          <a:p>
            <a:pPr marL="0" indent="0" algn="just">
              <a:buNone/>
            </a:pPr>
            <a:r>
              <a:rPr lang="el-GR" sz="1600" dirty="0">
                <a:latin typeface="Arial" panose="020B0604020202020204" pitchFamily="34" charset="0"/>
                <a:cs typeface="Arial" panose="020B0604020202020204" pitchFamily="34" charset="0"/>
              </a:rPr>
              <a:t>α) η ακρίβεια των δεδομένων του αμφισβητείται</a:t>
            </a:r>
          </a:p>
          <a:p>
            <a:pPr marL="0" indent="0" algn="just">
              <a:buNone/>
            </a:pPr>
            <a:r>
              <a:rPr lang="el-GR" sz="1600" dirty="0">
                <a:latin typeface="Arial" panose="020B0604020202020204" pitchFamily="34" charset="0"/>
                <a:cs typeface="Arial" panose="020B0604020202020204" pitchFamily="34" charset="0"/>
              </a:rPr>
              <a:t>β) η επεξεργασία είναι παράνομη και το υποκείμενο ζητά, αντί της διαγραφής των δεδομένων, τον περιορισμό της χρήσης τους </a:t>
            </a:r>
          </a:p>
        </p:txBody>
      </p:sp>
      <p:pic>
        <p:nvPicPr>
          <p:cNvPr id="4" name="Picture 3">
            <a:extLst>
              <a:ext uri="{FF2B5EF4-FFF2-40B4-BE49-F238E27FC236}">
                <a16:creationId xmlns:a16="http://schemas.microsoft.com/office/drawing/2014/main" id="{CF509C97-8561-422E-55AC-E89379CBA427}"/>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8DEC33D7-ADA2-15AC-D142-3110D4C65752}"/>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17</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0373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5D68-7903-B745-4EE1-9F33FB8408B9}"/>
              </a:ext>
            </a:extLst>
          </p:cNvPr>
          <p:cNvSpPr>
            <a:spLocks noGrp="1"/>
          </p:cNvSpPr>
          <p:nvPr>
            <p:ph type="title"/>
          </p:nvPr>
        </p:nvSpPr>
        <p:spPr/>
        <p:txBody>
          <a:bodyPr>
            <a:normAutofit fontScale="90000"/>
          </a:bodyPr>
          <a:lstStyle/>
          <a:p>
            <a:r>
              <a:rPr lang="el-GR" dirty="0"/>
              <a:t>Δικαιώματα ασθενών βάσει του περί Κατοχύρωσης και Προστασίας των Δικαιωμάτων των Ασθενών Νόμο </a:t>
            </a:r>
          </a:p>
        </p:txBody>
      </p:sp>
      <p:sp>
        <p:nvSpPr>
          <p:cNvPr id="3" name="Content Placeholder 2">
            <a:extLst>
              <a:ext uri="{FF2B5EF4-FFF2-40B4-BE49-F238E27FC236}">
                <a16:creationId xmlns:a16="http://schemas.microsoft.com/office/drawing/2014/main" id="{04B3FF21-34D4-E838-DAC4-C4E2F517305C}"/>
              </a:ext>
            </a:extLst>
          </p:cNvPr>
          <p:cNvSpPr>
            <a:spLocks noGrp="1"/>
          </p:cNvSpPr>
          <p:nvPr>
            <p:ph idx="1"/>
          </p:nvPr>
        </p:nvSpPr>
        <p:spPr/>
        <p:txBody>
          <a:bodyPr/>
          <a:lstStyle/>
          <a:p>
            <a:endParaRPr lang="el-GR" dirty="0"/>
          </a:p>
          <a:p>
            <a:r>
              <a:rPr lang="el-GR" dirty="0">
                <a:latin typeface="Arial" panose="020B0604020202020204" pitchFamily="34" charset="0"/>
                <a:cs typeface="Arial" panose="020B0604020202020204" pitchFamily="34" charset="0"/>
              </a:rPr>
              <a:t>Ενημέρωσης</a:t>
            </a:r>
          </a:p>
          <a:p>
            <a:r>
              <a:rPr lang="el-GR" dirty="0">
                <a:latin typeface="Arial" panose="020B0604020202020204" pitchFamily="34" charset="0"/>
                <a:cs typeface="Arial" panose="020B0604020202020204" pitchFamily="34" charset="0"/>
              </a:rPr>
              <a:t>Πρόσβασης                 σε πληροφορίες που αφορούν στον ίδιο τον ασθενή</a:t>
            </a:r>
            <a:endParaRPr lang="en-US"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Αντίρρησης                 </a:t>
            </a:r>
          </a:p>
          <a:p>
            <a:pPr marL="0" indent="0">
              <a:buNone/>
            </a:pPr>
            <a:r>
              <a:rPr lang="el-GR" sz="2400"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Ισχυροποιούνται δυνάμει του ΓΚΠΔ</a:t>
            </a:r>
            <a:endParaRPr lang="el-GR" sz="2400" dirty="0">
              <a:latin typeface="Arial" panose="020B0604020202020204" pitchFamily="34" charset="0"/>
              <a:cs typeface="Arial" panose="020B0604020202020204" pitchFamily="34" charset="0"/>
            </a:endParaRPr>
          </a:p>
        </p:txBody>
      </p:sp>
      <p:sp>
        <p:nvSpPr>
          <p:cNvPr id="4" name="Arrow: Right 3">
            <a:extLst>
              <a:ext uri="{FF2B5EF4-FFF2-40B4-BE49-F238E27FC236}">
                <a16:creationId xmlns:a16="http://schemas.microsoft.com/office/drawing/2014/main" id="{C1A194DD-A6CF-9553-CF69-93F4F87C88FD}"/>
              </a:ext>
            </a:extLst>
          </p:cNvPr>
          <p:cNvSpPr/>
          <p:nvPr/>
        </p:nvSpPr>
        <p:spPr>
          <a:xfrm>
            <a:off x="1186571" y="4077049"/>
            <a:ext cx="352337" cy="1761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5" name="Right Brace 4">
            <a:extLst>
              <a:ext uri="{FF2B5EF4-FFF2-40B4-BE49-F238E27FC236}">
                <a16:creationId xmlns:a16="http://schemas.microsoft.com/office/drawing/2014/main" id="{23BD8BD1-84E1-FED5-2CEE-3D1886ADB127}"/>
              </a:ext>
            </a:extLst>
          </p:cNvPr>
          <p:cNvSpPr/>
          <p:nvPr/>
        </p:nvSpPr>
        <p:spPr>
          <a:xfrm>
            <a:off x="3053593" y="2642532"/>
            <a:ext cx="419449" cy="104023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pic>
        <p:nvPicPr>
          <p:cNvPr id="6" name="Picture 5">
            <a:extLst>
              <a:ext uri="{FF2B5EF4-FFF2-40B4-BE49-F238E27FC236}">
                <a16:creationId xmlns:a16="http://schemas.microsoft.com/office/drawing/2014/main" id="{9C7585BB-5E23-9367-5A93-1B8995A348DC}"/>
              </a:ext>
            </a:extLst>
          </p:cNvPr>
          <p:cNvPicPr>
            <a:picLocks noChangeAspect="1"/>
          </p:cNvPicPr>
          <p:nvPr/>
        </p:nvPicPr>
        <p:blipFill>
          <a:blip r:embed="rId2"/>
          <a:stretch>
            <a:fillRect/>
          </a:stretch>
        </p:blipFill>
        <p:spPr>
          <a:xfrm>
            <a:off x="193120" y="6042991"/>
            <a:ext cx="712136" cy="712136"/>
          </a:xfrm>
          <a:prstGeom prst="rect">
            <a:avLst/>
          </a:prstGeom>
        </p:spPr>
      </p:pic>
      <p:sp>
        <p:nvSpPr>
          <p:cNvPr id="7" name="Slide Number Placeholder 6">
            <a:extLst>
              <a:ext uri="{FF2B5EF4-FFF2-40B4-BE49-F238E27FC236}">
                <a16:creationId xmlns:a16="http://schemas.microsoft.com/office/drawing/2014/main" id="{774EEFBD-E22A-FB3A-C132-30C03974332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18</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244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E904-14D9-2068-AB0D-F98C2B2808E2}"/>
              </a:ext>
            </a:extLst>
          </p:cNvPr>
          <p:cNvSpPr>
            <a:spLocks noGrp="1"/>
          </p:cNvSpPr>
          <p:nvPr>
            <p:ph type="title"/>
          </p:nvPr>
        </p:nvSpPr>
        <p:spPr/>
        <p:txBody>
          <a:bodyPr/>
          <a:lstStyle/>
          <a:p>
            <a:r>
              <a:rPr lang="el-GR" dirty="0"/>
              <a:t>Χρήσιμες υποδείξεις</a:t>
            </a:r>
          </a:p>
        </p:txBody>
      </p:sp>
      <p:sp>
        <p:nvSpPr>
          <p:cNvPr id="3" name="Content Placeholder 2">
            <a:extLst>
              <a:ext uri="{FF2B5EF4-FFF2-40B4-BE49-F238E27FC236}">
                <a16:creationId xmlns:a16="http://schemas.microsoft.com/office/drawing/2014/main" id="{EBB3385C-7A52-9902-0564-7FAAD8A73D82}"/>
              </a:ext>
            </a:extLst>
          </p:cNvPr>
          <p:cNvSpPr>
            <a:spLocks noGrp="1"/>
          </p:cNvSpPr>
          <p:nvPr>
            <p:ph idx="1"/>
          </p:nvPr>
        </p:nvSpPr>
        <p:spPr/>
        <p:txBody>
          <a:bodyPr>
            <a:normAutofit/>
          </a:bodyPr>
          <a:lstStyle/>
          <a:p>
            <a:pPr algn="just"/>
            <a:r>
              <a:rPr lang="el-GR" sz="1800" dirty="0">
                <a:latin typeface="Arial" panose="020B0604020202020204" pitchFamily="34" charset="0"/>
                <a:cs typeface="Arial" panose="020B0604020202020204" pitchFamily="34" charset="0"/>
              </a:rPr>
              <a:t>Οι υπεύθυνοι επεξεργασίας οφείλουν να εφαρμόζουν διαδικασίες φιλικές προς τους ασθενείς /ψυχικά ασθενείς ώστε να τους διευκολύνουν κατά την ενάσκηση των δικαιωμάτων τους:</a:t>
            </a: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algn="just"/>
            <a:r>
              <a:rPr lang="el-GR" sz="1800" dirty="0">
                <a:latin typeface="Arial" panose="020B0604020202020204" pitchFamily="34" charset="0"/>
                <a:cs typeface="Arial" panose="020B0604020202020204" pitchFamily="34" charset="0"/>
              </a:rPr>
              <a:t>Ασθενείς /ψυχικά ασθενείς ανεξάρτητα από την προσφυγή τους στην Επιτροπή με βάση την οικεία νομοθεσία, διατηρούν το δικαίωμά τους να απευθυνθούν στο Γραφείο μου ή στο Δικαστήριο</a:t>
            </a:r>
            <a:endParaRPr lang="en-US" sz="18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2602EF5-AB03-A954-8D34-8F5ECC5656A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Content Placeholder 2">
            <a:extLst>
              <a:ext uri="{FF2B5EF4-FFF2-40B4-BE49-F238E27FC236}">
                <a16:creationId xmlns:a16="http://schemas.microsoft.com/office/drawing/2014/main" id="{BE90C2F8-4C7D-6661-420A-C3CA1DDDBDB4}"/>
              </a:ext>
            </a:extLst>
          </p:cNvPr>
          <p:cNvSpPr txBox="1">
            <a:spLocks/>
          </p:cNvSpPr>
          <p:nvPr/>
        </p:nvSpPr>
        <p:spPr>
          <a:xfrm>
            <a:off x="1463588" y="2643158"/>
            <a:ext cx="9356527" cy="200014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 ο λειτουργός για τα δικαιώματα των ασθενών θα πρέπει να είναι καταρτισμένος για να μπορεί να ανταποκριθεί και σε σχέση με τα δικαιώματα που πηγάζουν από τον ΓΚΠΔ</a:t>
            </a:r>
          </a:p>
          <a:p>
            <a:pPr algn="just">
              <a:buFont typeface="Wingdings" panose="05000000000000000000" pitchFamily="2" charset="2"/>
              <a:buChar char="Ø"/>
            </a:pPr>
            <a:r>
              <a:rPr lang="el-GR" sz="1800" dirty="0">
                <a:latin typeface="Arial" panose="020B0604020202020204" pitchFamily="34" charset="0"/>
                <a:cs typeface="Arial" panose="020B0604020202020204" pitchFamily="34" charset="0"/>
              </a:rPr>
              <a:t> κατάρτιση απλής και κατανοητής πολιτικής προστασίας δεδομένων </a:t>
            </a:r>
          </a:p>
          <a:p>
            <a:pPr marL="0" indent="0">
              <a:buFont typeface="Arial" panose="020B0604020202020204" pitchFamily="34" charset="0"/>
              <a:buNone/>
            </a:pPr>
            <a:endParaRPr lang="el-GR" dirty="0"/>
          </a:p>
        </p:txBody>
      </p:sp>
      <p:sp>
        <p:nvSpPr>
          <p:cNvPr id="6" name="Slide Number Placeholder 5">
            <a:extLst>
              <a:ext uri="{FF2B5EF4-FFF2-40B4-BE49-F238E27FC236}">
                <a16:creationId xmlns:a16="http://schemas.microsoft.com/office/drawing/2014/main" id="{247F4593-A7F7-DC9B-86D4-A880D713D586}"/>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19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27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C506-C1AD-F975-1339-6FC643D1728D}"/>
              </a:ext>
            </a:extLst>
          </p:cNvPr>
          <p:cNvSpPr>
            <a:spLocks noGrp="1"/>
          </p:cNvSpPr>
          <p:nvPr>
            <p:ph type="title"/>
          </p:nvPr>
        </p:nvSpPr>
        <p:spPr/>
        <p:txBody>
          <a:bodyPr/>
          <a:lstStyle/>
          <a:p>
            <a:r>
              <a:rPr lang="el-GR" dirty="0"/>
              <a:t>Σκοπός της παρουσίασης</a:t>
            </a:r>
          </a:p>
        </p:txBody>
      </p:sp>
      <p:sp>
        <p:nvSpPr>
          <p:cNvPr id="3" name="Content Placeholder 2">
            <a:extLst>
              <a:ext uri="{FF2B5EF4-FFF2-40B4-BE49-F238E27FC236}">
                <a16:creationId xmlns:a16="http://schemas.microsoft.com/office/drawing/2014/main" id="{CC440A73-3E90-0C0F-6711-C0C40CAF8B9D}"/>
              </a:ext>
            </a:extLst>
          </p:cNvPr>
          <p:cNvSpPr>
            <a:spLocks noGrp="1"/>
          </p:cNvSpPr>
          <p:nvPr>
            <p:ph idx="1"/>
          </p:nvPr>
        </p:nvSpPr>
        <p:spPr>
          <a:xfrm>
            <a:off x="914400" y="2323750"/>
            <a:ext cx="9914860" cy="2432808"/>
          </a:xfrm>
        </p:spPr>
        <p:txBody>
          <a:bodyPr/>
          <a:lstStyle/>
          <a:p>
            <a:pPr algn="just"/>
            <a:r>
              <a:rPr lang="el-GR" sz="2000" dirty="0">
                <a:latin typeface="Arial" panose="020B0604020202020204" pitchFamily="34" charset="0"/>
                <a:cs typeface="Arial" panose="020B0604020202020204" pitchFamily="34" charset="0"/>
              </a:rPr>
              <a:t>Στην παρουσίαση αυτή θα αναπτυχθούν θέματα που αφορούν στη νομιμότητα της επεξεργασίας προσωπικών δεδομένων ψυχικά ασθενών και στα δικαιώματά τους</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Ρόλος Γραφείου Επιτρόπου Προστασίας Δεδομένων Προσωπικού Χαρακτήρα</a:t>
            </a:r>
            <a:endParaRPr lang="el-GR"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62E040F7-0423-CE76-1078-AECDF5149008}"/>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DA8FD699-E90F-7C31-E5B2-65884C417F1A}"/>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29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665F-B6B3-739D-B330-5A473D17AF9A}"/>
              </a:ext>
            </a:extLst>
          </p:cNvPr>
          <p:cNvSpPr>
            <a:spLocks noGrp="1"/>
          </p:cNvSpPr>
          <p:nvPr>
            <p:ph type="title"/>
          </p:nvPr>
        </p:nvSpPr>
        <p:spPr/>
        <p:txBody>
          <a:bodyPr/>
          <a:lstStyle/>
          <a:p>
            <a:r>
              <a:rPr lang="el-GR" dirty="0"/>
              <a:t>Διαδικασία υποβολής παραπόνου</a:t>
            </a:r>
          </a:p>
        </p:txBody>
      </p:sp>
      <p:sp>
        <p:nvSpPr>
          <p:cNvPr id="3" name="Content Placeholder 2">
            <a:extLst>
              <a:ext uri="{FF2B5EF4-FFF2-40B4-BE49-F238E27FC236}">
                <a16:creationId xmlns:a16="http://schemas.microsoft.com/office/drawing/2014/main" id="{4B62A4DF-B3A7-5D5A-8CB6-3FE63CC5639D}"/>
              </a:ext>
            </a:extLst>
          </p:cNvPr>
          <p:cNvSpPr>
            <a:spLocks noGrp="1"/>
          </p:cNvSpPr>
          <p:nvPr>
            <p:ph idx="1"/>
          </p:nvPr>
        </p:nvSpPr>
        <p:spPr>
          <a:xfrm>
            <a:off x="914399" y="2206305"/>
            <a:ext cx="10133901" cy="2732024"/>
          </a:xfrm>
        </p:spPr>
        <p:txBody>
          <a:bodyPr/>
          <a:lstStyle/>
          <a:p>
            <a:pPr marL="0" indent="0" algn="just">
              <a:buNone/>
            </a:pPr>
            <a:r>
              <a:rPr lang="el-GR" sz="1800" dirty="0">
                <a:latin typeface="Arial" panose="020B0604020202020204" pitchFamily="34" charset="0"/>
                <a:cs typeface="Arial" panose="020B0604020202020204" pitchFamily="34" charset="0"/>
              </a:rPr>
              <a:t>Ψυχικά ασθενείς </a:t>
            </a:r>
          </a:p>
          <a:p>
            <a:pPr marL="0" indent="0" algn="just">
              <a:buNone/>
            </a:pPr>
            <a:r>
              <a:rPr lang="el-GR" sz="1800" dirty="0">
                <a:latin typeface="Arial" panose="020B0604020202020204" pitchFamily="34" charset="0"/>
                <a:cs typeface="Arial" panose="020B0604020202020204" pitchFamily="34" charset="0"/>
              </a:rPr>
              <a:t>→ όλα τα δικαιώματα μπορούν να ασκούνται από τους ίδιους ή μέσω νόμιμου αντιπροσώπου </a:t>
            </a:r>
          </a:p>
          <a:p>
            <a:pPr marL="0" indent="0" algn="just">
              <a:buNone/>
            </a:pPr>
            <a:r>
              <a:rPr lang="el-GR" sz="1800" dirty="0">
                <a:latin typeface="Arial" panose="020B0604020202020204" pitchFamily="34" charset="0"/>
                <a:cs typeface="Arial" panose="020B0604020202020204" pitchFamily="34" charset="0"/>
              </a:rPr>
              <a:t>→ ικανοποίηση δικαιώματος εντός ενός μηνός </a:t>
            </a:r>
          </a:p>
          <a:p>
            <a:pPr marL="0" indent="0" algn="just">
              <a:buNone/>
            </a:pPr>
            <a:r>
              <a:rPr lang="el-GR" sz="1800" dirty="0">
                <a:latin typeface="Arial" panose="020B0604020202020204" pitchFamily="34" charset="0"/>
                <a:cs typeface="Arial" panose="020B0604020202020204" pitchFamily="34" charset="0"/>
              </a:rPr>
              <a:t>→ καταγγελία στην εποπτική Αρχή</a:t>
            </a:r>
          </a:p>
        </p:txBody>
      </p:sp>
      <p:pic>
        <p:nvPicPr>
          <p:cNvPr id="4" name="Picture 3">
            <a:extLst>
              <a:ext uri="{FF2B5EF4-FFF2-40B4-BE49-F238E27FC236}">
                <a16:creationId xmlns:a16="http://schemas.microsoft.com/office/drawing/2014/main" id="{7EDF2E20-EA94-1944-1135-FD162D6832C9}"/>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A04070FD-7D9D-4C93-EB97-627834D6249F}"/>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20</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04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CE03F-825C-14D8-C4B0-70B8E39F7ACB}"/>
              </a:ext>
            </a:extLst>
          </p:cNvPr>
          <p:cNvSpPr>
            <a:spLocks noGrp="1"/>
          </p:cNvSpPr>
          <p:nvPr>
            <p:ph type="title"/>
          </p:nvPr>
        </p:nvSpPr>
        <p:spPr/>
        <p:txBody>
          <a:bodyPr/>
          <a:lstStyle/>
          <a:p>
            <a:r>
              <a:rPr lang="el-GR" dirty="0"/>
              <a:t>Παράπονα</a:t>
            </a:r>
          </a:p>
        </p:txBody>
      </p:sp>
      <p:sp>
        <p:nvSpPr>
          <p:cNvPr id="3" name="Content Placeholder 2">
            <a:extLst>
              <a:ext uri="{FF2B5EF4-FFF2-40B4-BE49-F238E27FC236}">
                <a16:creationId xmlns:a16="http://schemas.microsoft.com/office/drawing/2014/main" id="{E5651BFA-9EC6-9C4D-CF02-A2F7E7C1A91D}"/>
              </a:ext>
            </a:extLst>
          </p:cNvPr>
          <p:cNvSpPr>
            <a:spLocks noGrp="1"/>
          </p:cNvSpPr>
          <p:nvPr>
            <p:ph idx="1"/>
          </p:nvPr>
        </p:nvSpPr>
        <p:spPr/>
        <p:txBody>
          <a:bodyPr/>
          <a:lstStyle/>
          <a:p>
            <a:pPr marL="0" indent="0" algn="just">
              <a:buNone/>
            </a:pPr>
            <a:r>
              <a:rPr lang="el-GR" dirty="0">
                <a:latin typeface="Arial" panose="020B0604020202020204" pitchFamily="34" charset="0"/>
                <a:cs typeface="Arial" panose="020B0604020202020204" pitchFamily="34" charset="0"/>
              </a:rPr>
              <a:t>Από την εφαρμογή του Κανονισμού υ</a:t>
            </a:r>
            <a:r>
              <a:rPr lang="el-GR" sz="2000" dirty="0">
                <a:latin typeface="Arial" panose="020B0604020202020204" pitchFamily="34" charset="0"/>
                <a:cs typeface="Arial" panose="020B0604020202020204" pitchFamily="34" charset="0"/>
              </a:rPr>
              <a:t>ποβλήθηκαν στο Γραφείο μου τρία (3) παράπονα ψυχικά ασθενών, τα δικαιώματα των οποίων δεν ικανοποιήθηκαν από τον Υπεύθυνο Επεξεργασίας </a:t>
            </a:r>
          </a:p>
          <a:p>
            <a:pPr algn="just">
              <a:buFont typeface="Wingdings" panose="05000000000000000000" pitchFamily="2" charset="2"/>
              <a:buChar char="Ø"/>
            </a:pPr>
            <a:r>
              <a:rPr lang="el-GR" dirty="0"/>
              <a:t> </a:t>
            </a:r>
            <a:r>
              <a:rPr lang="el-GR" dirty="0">
                <a:latin typeface="Arial" panose="020B0604020202020204" pitchFamily="34" charset="0"/>
                <a:cs typeface="Arial" panose="020B0604020202020204" pitchFamily="34" charset="0"/>
              </a:rPr>
              <a:t>Στις δυο περιπτώσεις ικανοποιήθηκε το αίτημα του παραπονούμενου μετά από παρέμβαση του Γραφείου</a:t>
            </a:r>
          </a:p>
          <a:p>
            <a:pPr algn="just">
              <a:buFont typeface="Wingdings" panose="05000000000000000000" pitchFamily="2" charset="2"/>
              <a:buChar char="Ø"/>
            </a:pPr>
            <a:r>
              <a:rPr lang="el-GR" dirty="0">
                <a:latin typeface="Arial" panose="020B0604020202020204" pitchFamily="34" charset="0"/>
                <a:cs typeface="Arial" panose="020B0604020202020204" pitchFamily="34" charset="0"/>
              </a:rPr>
              <a:t> Στη τρίτη περίπτωση συμφωνήσαμε με την κρίση της Επιτροπής ότι η απευθείας πρόσβαση στο φάκελο του παραπονούμενου θα επιδείνωνε την κατάστασή του και του δόθηκε η επιλογή να σταλεί αντίγραφο του φακέλου του στον γιατρό που τον παρακολουθούσε</a:t>
            </a:r>
            <a:endParaRPr lang="el-GR" dirty="0"/>
          </a:p>
        </p:txBody>
      </p:sp>
      <p:pic>
        <p:nvPicPr>
          <p:cNvPr id="4" name="Picture 3">
            <a:extLst>
              <a:ext uri="{FF2B5EF4-FFF2-40B4-BE49-F238E27FC236}">
                <a16:creationId xmlns:a16="http://schemas.microsoft.com/office/drawing/2014/main" id="{90533D7D-C018-C01E-F1FE-F45E86630C77}"/>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D197B3C-A0B2-CC21-54B7-3109ACBBF4E5}"/>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21</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031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F57FB144-6E6D-0A1A-FD2B-8CDB9F293D15}"/>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4CCA6C63-0E97-BBA9-DBA6-AEA8FD11D039}"/>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22</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120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914400" y="906011"/>
            <a:ext cx="9914860" cy="4303553"/>
          </a:xfrm>
        </p:spPr>
        <p:txBody>
          <a:bodyPr>
            <a:normAutofit fontScale="92500" lnSpcReduction="20000"/>
          </a:bodyPr>
          <a:lstStyle/>
          <a:p>
            <a:pPr marL="0" indent="0">
              <a:buNone/>
            </a:pPr>
            <a:r>
              <a:rPr lang="el-GR" sz="2000" b="1" dirty="0">
                <a:solidFill>
                  <a:srgbClr val="18818C"/>
                </a:solidFill>
                <a:latin typeface="Arial" panose="020B0604020202020204" pitchFamily="34" charset="0"/>
                <a:cs typeface="Arial" panose="020B0604020202020204" pitchFamily="34" charset="0"/>
              </a:rPr>
              <a:t>Γραφείο Επιτρόπου Προστασίας</a:t>
            </a:r>
          </a:p>
          <a:p>
            <a:pPr marL="0" indent="0">
              <a:buNone/>
            </a:pPr>
            <a:r>
              <a:rPr lang="el-GR" sz="2000" b="1" dirty="0">
                <a:solidFill>
                  <a:srgbClr val="18818C"/>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err="1">
                <a:solidFill>
                  <a:srgbClr val="18818C"/>
                </a:solidFill>
                <a:latin typeface="Arial" panose="020B0604020202020204" pitchFamily="34" charset="0"/>
                <a:cs typeface="Arial" panose="020B0604020202020204" pitchFamily="34" charset="0"/>
              </a:rPr>
              <a:t>Ιάσονος</a:t>
            </a:r>
            <a:r>
              <a:rPr lang="el-GR" sz="2000" dirty="0">
                <a:solidFill>
                  <a:srgbClr val="18818C"/>
                </a:solidFill>
                <a:latin typeface="Arial" panose="020B0604020202020204" pitchFamily="34" charset="0"/>
                <a:cs typeface="Arial" panose="020B0604020202020204" pitchFamily="34" charset="0"/>
              </a:rPr>
              <a:t> 1, 1082 Λευκωσία</a:t>
            </a:r>
          </a:p>
          <a:p>
            <a:pPr marL="0" indent="0">
              <a:buNone/>
            </a:pPr>
            <a:r>
              <a:rPr lang="el-GR" sz="2000" dirty="0">
                <a:solidFill>
                  <a:srgbClr val="18818C"/>
                </a:solidFill>
                <a:latin typeface="Arial" panose="020B0604020202020204" pitchFamily="34" charset="0"/>
                <a:cs typeface="Arial" panose="020B0604020202020204" pitchFamily="34" charset="0"/>
              </a:rPr>
              <a:t>Τ.Θ. 23378, 1682 Λευκωσία</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err="1">
                <a:solidFill>
                  <a:srgbClr val="18818C"/>
                </a:solidFill>
                <a:latin typeface="Arial" panose="020B0604020202020204" pitchFamily="34" charset="0"/>
                <a:cs typeface="Arial" panose="020B0604020202020204" pitchFamily="34" charset="0"/>
              </a:rPr>
              <a:t>Τηλ</a:t>
            </a:r>
            <a:r>
              <a:rPr lang="el-GR" sz="2000" dirty="0">
                <a:solidFill>
                  <a:srgbClr val="18818C"/>
                </a:solidFill>
                <a:latin typeface="Arial" panose="020B0604020202020204" pitchFamily="34" charset="0"/>
                <a:cs typeface="Arial" panose="020B0604020202020204" pitchFamily="34" charset="0"/>
              </a:rPr>
              <a:t>.: 22818456, Φαξ: 22304565</a:t>
            </a:r>
          </a:p>
          <a:p>
            <a:pPr marL="0" indent="0">
              <a:buNone/>
            </a:pPr>
            <a:r>
              <a:rPr lang="el-GR" sz="2000" dirty="0">
                <a:solidFill>
                  <a:srgbClr val="18818C"/>
                </a:solidFill>
                <a:latin typeface="Arial" panose="020B0604020202020204" pitchFamily="34" charset="0"/>
                <a:cs typeface="Arial" panose="020B0604020202020204" pitchFamily="34" charset="0"/>
              </a:rPr>
              <a:t>E-</a:t>
            </a:r>
            <a:r>
              <a:rPr lang="el-GR" sz="2000" dirty="0" err="1">
                <a:solidFill>
                  <a:srgbClr val="18818C"/>
                </a:solidFill>
                <a:latin typeface="Arial" panose="020B0604020202020204" pitchFamily="34" charset="0"/>
                <a:cs typeface="Arial" panose="020B0604020202020204" pitchFamily="34" charset="0"/>
              </a:rPr>
              <a:t>mail</a:t>
            </a:r>
            <a:r>
              <a:rPr lang="el-GR" sz="2000" dirty="0">
                <a:solidFill>
                  <a:srgbClr val="18818C"/>
                </a:solidFill>
                <a:latin typeface="Arial" panose="020B0604020202020204" pitchFamily="34" charset="0"/>
                <a:cs typeface="Arial" panose="020B0604020202020204" pitchFamily="34" charset="0"/>
              </a:rPr>
              <a:t>: commissioner@dataprotection.gov.cy</a:t>
            </a:r>
          </a:p>
          <a:p>
            <a:pPr marL="0" indent="0">
              <a:buNone/>
            </a:pPr>
            <a:endParaRPr lang="el-GR" sz="2000" dirty="0">
              <a:solidFill>
                <a:srgbClr val="18818C"/>
              </a:solidFill>
              <a:latin typeface="Arial" panose="020B0604020202020204" pitchFamily="34" charset="0"/>
              <a:cs typeface="Arial" panose="020B0604020202020204" pitchFamily="34" charset="0"/>
            </a:endParaRPr>
          </a:p>
          <a:p>
            <a:pPr marL="0" indent="0">
              <a:buNone/>
            </a:pPr>
            <a:r>
              <a:rPr lang="el-GR" sz="2000" dirty="0">
                <a:solidFill>
                  <a:srgbClr val="18818C"/>
                </a:solidFill>
                <a:latin typeface="Arial" panose="020B0604020202020204" pitchFamily="34" charset="0"/>
                <a:cs typeface="Arial" panose="020B0604020202020204" pitchFamily="34" charset="0"/>
              </a:rPr>
              <a:t>www.dataprotection.gov.cy </a:t>
            </a:r>
          </a:p>
          <a:p>
            <a:endParaRPr lang="el-GR" dirty="0"/>
          </a:p>
        </p:txBody>
      </p:sp>
      <p:pic>
        <p:nvPicPr>
          <p:cNvPr id="4" name="Picture 3">
            <a:extLst>
              <a:ext uri="{FF2B5EF4-FFF2-40B4-BE49-F238E27FC236}">
                <a16:creationId xmlns:a16="http://schemas.microsoft.com/office/drawing/2014/main" id="{1B8730B6-D94B-4235-6A8E-46DB077FFD43}"/>
              </a:ext>
            </a:extLst>
          </p:cNvPr>
          <p:cNvPicPr>
            <a:picLocks noChangeAspect="1"/>
          </p:cNvPicPr>
          <p:nvPr/>
        </p:nvPicPr>
        <p:blipFill>
          <a:blip r:embed="rId2"/>
          <a:stretch>
            <a:fillRect/>
          </a:stretch>
        </p:blipFill>
        <p:spPr>
          <a:xfrm>
            <a:off x="193120" y="5911264"/>
            <a:ext cx="712136" cy="712136"/>
          </a:xfrm>
          <a:prstGeom prst="rect">
            <a:avLst/>
          </a:prstGeom>
        </p:spPr>
      </p:pic>
      <p:sp>
        <p:nvSpPr>
          <p:cNvPr id="2" name="Slide Number Placeholder 1">
            <a:extLst>
              <a:ext uri="{FF2B5EF4-FFF2-40B4-BE49-F238E27FC236}">
                <a16:creationId xmlns:a16="http://schemas.microsoft.com/office/drawing/2014/main" id="{8AA9035D-1FE7-3968-BB60-F85CC57A5D6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23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49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p:txBody>
          <a:bodyPr/>
          <a:lstStyle/>
          <a:p>
            <a:r>
              <a:rPr lang="el-GR" dirty="0"/>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p:txBody>
          <a:bodyPr>
            <a:normAutofit fontScale="77500" lnSpcReduction="20000"/>
          </a:bodyPr>
          <a:lstStyle/>
          <a:p>
            <a:pPr algn="just"/>
            <a:r>
              <a:rPr lang="el-GR" sz="2000" dirty="0">
                <a:solidFill>
                  <a:schemeClr val="tx1"/>
                </a:solidFill>
                <a:latin typeface="Arial" panose="020B0604020202020204" pitchFamily="34" charset="0"/>
                <a:cs typeface="Arial" panose="020B0604020202020204" pitchFamily="34" charset="0"/>
              </a:rPr>
              <a:t>Ο Κανονισμός (ΕΕ) 2016/679 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a:t>
            </a:r>
            <a:endParaRPr lang="en-US" sz="2000" dirty="0">
              <a:solidFill>
                <a:schemeClr val="tx1"/>
              </a:solidFill>
              <a:latin typeface="Arial" panose="020B0604020202020204" pitchFamily="34" charset="0"/>
              <a:cs typeface="Arial" panose="020B0604020202020204" pitchFamily="34" charset="0"/>
            </a:endParaRPr>
          </a:p>
          <a:p>
            <a:pPr marL="0" indent="0" algn="just">
              <a:buNone/>
            </a:pPr>
            <a:endParaRPr lang="el-GR" sz="2000" dirty="0">
              <a:solidFill>
                <a:schemeClr val="tx1"/>
              </a:solidFill>
              <a:latin typeface="Arial" panose="020B0604020202020204" pitchFamily="34" charset="0"/>
              <a:cs typeface="Arial" panose="020B0604020202020204" pitchFamily="34" charset="0"/>
            </a:endParaRPr>
          </a:p>
          <a:p>
            <a:pPr algn="just"/>
            <a:r>
              <a:rPr lang="el-GR" sz="2000" dirty="0">
                <a:solidFill>
                  <a:schemeClr val="tx1"/>
                </a:solidFill>
                <a:latin typeface="Arial" panose="020B0604020202020204" pitchFamily="34" charset="0"/>
                <a:cs typeface="Arial" panose="020B0604020202020204" pitchFamily="34" charset="0"/>
              </a:rPr>
              <a:t>Ο περί της Προστασίας των Φυσικών Προσώπων Έναντι την Επεξεργασία των Δεδομένων Προσωπικού Χαρακτήρα και της Ελεύθερης Κυκλοφορίας των Δεδομένων αυτών Νόμος του 2018 (Ν.125(Ι)/2018) </a:t>
            </a:r>
          </a:p>
          <a:p>
            <a:pPr algn="just"/>
            <a:endParaRPr lang="el-GR" dirty="0">
              <a:solidFill>
                <a:schemeClr val="tx1"/>
              </a:solidFill>
              <a:latin typeface="Arial" panose="020B0604020202020204" pitchFamily="34" charset="0"/>
              <a:cs typeface="Arial" panose="020B0604020202020204" pitchFamily="34" charset="0"/>
            </a:endParaRPr>
          </a:p>
          <a:p>
            <a:pPr algn="just"/>
            <a:r>
              <a:rPr lang="el-GR" sz="2000" dirty="0">
                <a:solidFill>
                  <a:schemeClr val="tx1"/>
                </a:solidFill>
                <a:latin typeface="Arial" panose="020B0604020202020204" pitchFamily="34" charset="0"/>
                <a:cs typeface="Arial" panose="020B0604020202020204" pitchFamily="34" charset="0"/>
              </a:rPr>
              <a:t>Ο περί</a:t>
            </a:r>
            <a:r>
              <a:rPr lang="el-GR" sz="2000" dirty="0">
                <a:solidFill>
                  <a:srgbClr val="000000"/>
                </a:solidFill>
                <a:latin typeface="Arial" panose="020B0604020202020204" pitchFamily="34" charset="0"/>
                <a:cs typeface="Arial" panose="020B0604020202020204" pitchFamily="34" charset="0"/>
              </a:rPr>
              <a:t> </a:t>
            </a:r>
            <a:r>
              <a:rPr lang="el-GR" i="0" dirty="0">
                <a:solidFill>
                  <a:srgbClr val="000000"/>
                </a:solidFill>
                <a:effectLst/>
                <a:latin typeface="Arial" panose="020B0604020202020204" pitchFamily="34" charset="0"/>
                <a:cs typeface="Arial" panose="020B0604020202020204" pitchFamily="34" charset="0"/>
              </a:rPr>
              <a:t>Ψυχιατρικής Νοσηλείας Νόμος του 1997 (</a:t>
            </a:r>
            <a:r>
              <a:rPr lang="en-US" i="0" dirty="0">
                <a:solidFill>
                  <a:srgbClr val="000000"/>
                </a:solidFill>
                <a:effectLst/>
                <a:latin typeface="Arial" panose="020B0604020202020204" pitchFamily="34" charset="0"/>
                <a:cs typeface="Arial" panose="020B0604020202020204" pitchFamily="34" charset="0"/>
              </a:rPr>
              <a:t>N.</a:t>
            </a:r>
            <a:r>
              <a:rPr lang="el-GR" i="0" dirty="0">
                <a:solidFill>
                  <a:srgbClr val="000000"/>
                </a:solidFill>
                <a:effectLst/>
                <a:latin typeface="Arial" panose="020B0604020202020204" pitchFamily="34" charset="0"/>
                <a:cs typeface="Arial" panose="020B0604020202020204" pitchFamily="34" charset="0"/>
              </a:rPr>
              <a:t>77(I)/1997), ως τροποποιείται</a:t>
            </a:r>
          </a:p>
          <a:p>
            <a:pPr marL="0" indent="0" algn="just">
              <a:buNone/>
            </a:pPr>
            <a:endParaRPr lang="el-GR" i="0" dirty="0">
              <a:solidFill>
                <a:srgbClr val="000000"/>
              </a:solidFill>
              <a:effectLst/>
              <a:latin typeface="Arial" panose="020B0604020202020204" pitchFamily="34" charset="0"/>
              <a:cs typeface="Arial" panose="020B0604020202020204" pitchFamily="34" charset="0"/>
            </a:endParaRPr>
          </a:p>
          <a:p>
            <a:pPr algn="just"/>
            <a:r>
              <a:rPr lang="el-GR" dirty="0">
                <a:solidFill>
                  <a:srgbClr val="000000"/>
                </a:solidFill>
                <a:latin typeface="Arial" panose="020B0604020202020204" pitchFamily="34" charset="0"/>
                <a:cs typeface="Arial" panose="020B0604020202020204" pitchFamily="34" charset="0"/>
              </a:rPr>
              <a:t>Ο </a:t>
            </a:r>
            <a:r>
              <a:rPr lang="el-GR" dirty="0">
                <a:solidFill>
                  <a:schemeClr val="tx1"/>
                </a:solidFill>
                <a:latin typeface="Arial" panose="020B0604020202020204" pitchFamily="34" charset="0"/>
                <a:cs typeface="Arial" panose="020B0604020202020204" pitchFamily="34" charset="0"/>
              </a:rPr>
              <a:t>περί της Κατοχύρωσης </a:t>
            </a:r>
            <a:r>
              <a:rPr lang="el-GR" sz="2000" dirty="0">
                <a:solidFill>
                  <a:schemeClr val="tx1"/>
                </a:solidFill>
                <a:latin typeface="Arial" panose="020B0604020202020204" pitchFamily="34" charset="0"/>
                <a:cs typeface="Arial" panose="020B0604020202020204" pitchFamily="34" charset="0"/>
              </a:rPr>
              <a:t>και της Προστασίας των Δικαιωμάτων των Ασθενών Νόμος του 2005 </a:t>
            </a:r>
            <a:endParaRPr lang="en-US" sz="2000" dirty="0">
              <a:solidFill>
                <a:schemeClr val="tx1"/>
              </a:solidFill>
              <a:latin typeface="Arial" panose="020B0604020202020204" pitchFamily="34" charset="0"/>
              <a:cs typeface="Arial" panose="020B0604020202020204" pitchFamily="34" charset="0"/>
            </a:endParaRP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Ν.1(Ι)/2005</a:t>
            </a:r>
            <a:r>
              <a:rPr lang="en-US" sz="2000" dirty="0">
                <a:solidFill>
                  <a:schemeClr val="tx1"/>
                </a:solidFill>
                <a:latin typeface="Arial" panose="020B0604020202020204" pitchFamily="34" charset="0"/>
                <a:cs typeface="Arial" panose="020B0604020202020204" pitchFamily="34" charset="0"/>
              </a:rPr>
              <a:t>)</a:t>
            </a:r>
            <a:endParaRPr lang="el-GR" i="0" dirty="0">
              <a:solidFill>
                <a:schemeClr val="tx1"/>
              </a:solidFill>
              <a:effectLst/>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753F7E24-6DD6-66B8-D751-B2AD1A5A3422}"/>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BA36A0EA-8441-4D86-81F2-ED6D708EF584}"/>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3</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224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83B6-7779-CFD4-5521-B67456F54780}"/>
              </a:ext>
            </a:extLst>
          </p:cNvPr>
          <p:cNvSpPr>
            <a:spLocks noGrp="1"/>
          </p:cNvSpPr>
          <p:nvPr>
            <p:ph type="title"/>
          </p:nvPr>
        </p:nvSpPr>
        <p:spPr/>
        <p:txBody>
          <a:bodyPr/>
          <a:lstStyle/>
          <a:p>
            <a:r>
              <a:rPr lang="el-GR" dirty="0"/>
              <a:t>Βασικές </a:t>
            </a:r>
            <a:r>
              <a:rPr lang="el-GR" dirty="0">
                <a:solidFill>
                  <a:srgbClr val="18818C"/>
                </a:solidFill>
              </a:rPr>
              <a:t>έννοιες</a:t>
            </a:r>
          </a:p>
        </p:txBody>
      </p:sp>
      <p:sp>
        <p:nvSpPr>
          <p:cNvPr id="3" name="Content Placeholder 2">
            <a:extLst>
              <a:ext uri="{FF2B5EF4-FFF2-40B4-BE49-F238E27FC236}">
                <a16:creationId xmlns:a16="http://schemas.microsoft.com/office/drawing/2014/main" id="{6C473E83-E146-2B32-4D8A-089400C2CD6F}"/>
              </a:ext>
            </a:extLst>
          </p:cNvPr>
          <p:cNvSpPr>
            <a:spLocks noGrp="1"/>
          </p:cNvSpPr>
          <p:nvPr>
            <p:ph idx="1"/>
          </p:nvPr>
        </p:nvSpPr>
        <p:spPr/>
        <p:txBody>
          <a:bodyPr>
            <a:normAutofit/>
          </a:bodyPr>
          <a:lstStyle/>
          <a:p>
            <a:pPr algn="just"/>
            <a:r>
              <a:rPr lang="el-GR" sz="2000" b="1" dirty="0">
                <a:solidFill>
                  <a:srgbClr val="18818C"/>
                </a:solidFill>
                <a:latin typeface="Arial" panose="020B0604020202020204" pitchFamily="34" charset="0"/>
                <a:cs typeface="Arial" panose="020B0604020202020204" pitchFamily="34" charset="0"/>
              </a:rPr>
              <a:t>Δεδομένα προσωπικού χαρακτήρα</a:t>
            </a:r>
            <a:r>
              <a:rPr lang="el-GR" sz="2000" dirty="0">
                <a:solidFill>
                  <a:srgbClr val="18818C"/>
                </a:solidFill>
                <a:latin typeface="Arial" panose="020B0604020202020204" pitchFamily="34" charset="0"/>
                <a:cs typeface="Arial" panose="020B0604020202020204" pitchFamily="34" charset="0"/>
              </a:rPr>
              <a:t>:</a:t>
            </a:r>
            <a:r>
              <a:rPr lang="el-GR" sz="2000" dirty="0">
                <a:solidFill>
                  <a:srgbClr val="4B6760"/>
                </a:solidFill>
                <a:latin typeface="Arial" panose="020B0604020202020204" pitchFamily="34" charset="0"/>
                <a:cs typeface="Arial" panose="020B0604020202020204" pitchFamily="34" charset="0"/>
              </a:rPr>
              <a:t> </a:t>
            </a:r>
            <a:r>
              <a:rPr lang="el-GR" sz="20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Στην προκειμένη περίπτωση το υποκείμενο των δεδομένων είναι ο ψυχικά ασθενής</a:t>
            </a:r>
          </a:p>
          <a:p>
            <a:pPr marL="0" indent="0" algn="just">
              <a:buNone/>
            </a:pPr>
            <a:endParaRPr lang="el-GR" sz="2000" dirty="0">
              <a:solidFill>
                <a:schemeClr val="tx1"/>
              </a:solidFill>
              <a:latin typeface="Arial" panose="020B0604020202020204" pitchFamily="34" charset="0"/>
              <a:cs typeface="Arial" panose="020B0604020202020204" pitchFamily="34" charset="0"/>
            </a:endParaRPr>
          </a:p>
          <a:p>
            <a:pPr algn="just"/>
            <a:r>
              <a:rPr lang="el-GR" sz="2000" b="1" dirty="0">
                <a:solidFill>
                  <a:srgbClr val="18818C"/>
                </a:solidFill>
                <a:latin typeface="Arial" panose="020B0604020202020204" pitchFamily="34" charset="0"/>
                <a:cs typeface="Arial" panose="020B0604020202020204" pitchFamily="34" charset="0"/>
              </a:rPr>
              <a:t>Επεξεργασία</a:t>
            </a:r>
            <a:r>
              <a:rPr lang="el-GR" sz="2000" dirty="0">
                <a:solidFill>
                  <a:srgbClr val="18818C"/>
                </a:solidFill>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κάθε πράξη ή σειρά πράξεων (π.χ. συλλογή, κοινοποίηση, διαγραφή κτλ) που πραγματοποιείται με ή χωρίς τη χρήση αυτοματοποιημένων μέσων, σε δεδομένα ή σε σύνολα δεδομένων προσωπικού χαρακτήρα</a:t>
            </a:r>
          </a:p>
          <a:p>
            <a:pPr marL="0" indent="0">
              <a:buNone/>
            </a:pPr>
            <a:endParaRPr lang="el-GR" dirty="0"/>
          </a:p>
        </p:txBody>
      </p:sp>
      <p:pic>
        <p:nvPicPr>
          <p:cNvPr id="4" name="Picture 3">
            <a:extLst>
              <a:ext uri="{FF2B5EF4-FFF2-40B4-BE49-F238E27FC236}">
                <a16:creationId xmlns:a16="http://schemas.microsoft.com/office/drawing/2014/main" id="{08D93D0B-9A9C-2921-378B-3F9F4EA0626E}"/>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598E97ED-32EE-0701-E480-9B5F8BDB4BAC}"/>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4</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957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E57C0-3DF9-12CA-60FD-ED92018C7891}"/>
              </a:ext>
            </a:extLst>
          </p:cNvPr>
          <p:cNvSpPr>
            <a:spLocks noGrp="1"/>
          </p:cNvSpPr>
          <p:nvPr>
            <p:ph idx="1"/>
          </p:nvPr>
        </p:nvSpPr>
        <p:spPr>
          <a:xfrm>
            <a:off x="914400" y="813732"/>
            <a:ext cx="9914860" cy="5125675"/>
          </a:xfrm>
        </p:spPr>
        <p:txBody>
          <a:bodyPr/>
          <a:lstStyle/>
          <a:p>
            <a:pPr algn="just"/>
            <a:r>
              <a:rPr lang="el-GR" sz="2000" b="1" dirty="0">
                <a:solidFill>
                  <a:srgbClr val="18818C"/>
                </a:solidFill>
                <a:latin typeface="Arial" panose="020B0604020202020204" pitchFamily="34" charset="0"/>
                <a:cs typeface="Arial" panose="020B0604020202020204" pitchFamily="34" charset="0"/>
              </a:rPr>
              <a:t>Υπεύθυνος επεξεργασίας</a:t>
            </a:r>
            <a:r>
              <a:rPr lang="el-GR" sz="2000" dirty="0">
                <a:solidFill>
                  <a:srgbClr val="23568E"/>
                </a:solidFill>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 (Επιτροπή Εποπτείας και Προστασίας Δικαιωμάτων Ψυχικά Ασθενών – Άρθρο 20 του </a:t>
            </a:r>
            <a:r>
              <a:rPr lang="el-GR" dirty="0">
                <a:latin typeface="Arial" panose="020B0604020202020204" pitchFamily="34" charset="0"/>
                <a:cs typeface="Arial" panose="020B0604020202020204" pitchFamily="34" charset="0"/>
              </a:rPr>
              <a:t>Π</a:t>
            </a:r>
            <a:r>
              <a:rPr lang="el-GR" sz="2000" dirty="0">
                <a:latin typeface="Arial" panose="020B0604020202020204" pitchFamily="34" charset="0"/>
                <a:cs typeface="Arial" panose="020B0604020202020204" pitchFamily="34" charset="0"/>
              </a:rPr>
              <a:t>ερί Ψυχιατρικής Νοσηλείας Νόμος)</a:t>
            </a:r>
          </a:p>
          <a:p>
            <a:pPr marL="0" indent="0" algn="just">
              <a:buNone/>
            </a:pPr>
            <a:endParaRPr lang="en-US" sz="2000" dirty="0">
              <a:latin typeface="Arial" panose="020B0604020202020204" pitchFamily="34" charset="0"/>
              <a:cs typeface="Arial" panose="020B0604020202020204" pitchFamily="34" charset="0"/>
            </a:endParaRPr>
          </a:p>
          <a:p>
            <a:pPr algn="just"/>
            <a:r>
              <a:rPr lang="el-GR" sz="2000" b="1" dirty="0">
                <a:solidFill>
                  <a:srgbClr val="18818C"/>
                </a:solidFill>
                <a:latin typeface="Arial" panose="020B0604020202020204" pitchFamily="34" charset="0"/>
                <a:cs typeface="Arial" panose="020B0604020202020204" pitchFamily="34" charset="0"/>
              </a:rPr>
              <a:t>Εκτελών την επεξεργασία</a:t>
            </a:r>
            <a:r>
              <a:rPr lang="el-GR" sz="2000" dirty="0">
                <a:solidFill>
                  <a:srgbClr val="18818C"/>
                </a:solidFill>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 (Οργανώσεις, Σύνδεσμοι, Ιδρύματα και Σωματεία που συνεργ</a:t>
            </a:r>
            <a:r>
              <a:rPr lang="el-GR" dirty="0">
                <a:latin typeface="Arial" panose="020B0604020202020204" pitchFamily="34" charset="0"/>
                <a:cs typeface="Arial" panose="020B0604020202020204" pitchFamily="34" charset="0"/>
              </a:rPr>
              <a:t>άζεται ή και αναθέτει εργασίες η Επιτροπή – Άρθρο 23 του Περί Ψυχιατρικής Νοσηλείας Νόμος)</a:t>
            </a:r>
            <a:endParaRPr lang="el-GR" sz="2000" dirty="0">
              <a:latin typeface="Arial" panose="020B0604020202020204" pitchFamily="34" charset="0"/>
              <a:cs typeface="Arial" panose="020B0604020202020204" pitchFamily="34" charset="0"/>
            </a:endParaRPr>
          </a:p>
          <a:p>
            <a:pPr marL="0" indent="0">
              <a:buNone/>
            </a:pPr>
            <a:endParaRPr lang="el-GR" dirty="0"/>
          </a:p>
        </p:txBody>
      </p:sp>
      <p:pic>
        <p:nvPicPr>
          <p:cNvPr id="4" name="Picture 3">
            <a:extLst>
              <a:ext uri="{FF2B5EF4-FFF2-40B4-BE49-F238E27FC236}">
                <a16:creationId xmlns:a16="http://schemas.microsoft.com/office/drawing/2014/main" id="{5E0F7214-8A7D-8E51-CE4E-C7060BAEA4AB}"/>
              </a:ext>
            </a:extLst>
          </p:cNvPr>
          <p:cNvPicPr>
            <a:picLocks noChangeAspect="1"/>
          </p:cNvPicPr>
          <p:nvPr/>
        </p:nvPicPr>
        <p:blipFill>
          <a:blip r:embed="rId2"/>
          <a:stretch>
            <a:fillRect/>
          </a:stretch>
        </p:blipFill>
        <p:spPr>
          <a:xfrm>
            <a:off x="193120" y="6042991"/>
            <a:ext cx="712136" cy="712136"/>
          </a:xfrm>
          <a:prstGeom prst="rect">
            <a:avLst/>
          </a:prstGeom>
        </p:spPr>
      </p:pic>
      <p:sp>
        <p:nvSpPr>
          <p:cNvPr id="2" name="Slide Number Placeholder 1">
            <a:extLst>
              <a:ext uri="{FF2B5EF4-FFF2-40B4-BE49-F238E27FC236}">
                <a16:creationId xmlns:a16="http://schemas.microsoft.com/office/drawing/2014/main" id="{F7D1B442-2113-87FD-0385-04FC2FF6B6EA}"/>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5</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6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p:txBody>
          <a:bodyPr>
            <a:normAutofit fontScale="90000"/>
          </a:bodyPr>
          <a:lstStyle/>
          <a:p>
            <a:r>
              <a:rPr lang="el-GR" dirty="0"/>
              <a:t>Βασικές Αρχές Σύννομης Επεξεργασίας Προσωπικών Δεδομένων (Άρθρο 5 του ΓΚΠΔ)</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p:txBody>
          <a:bodyPr>
            <a:normAutofit lnSpcReduction="10000"/>
          </a:bodyPr>
          <a:lstStyle/>
          <a:p>
            <a:pPr algn="just"/>
            <a:r>
              <a:rPr lang="el-GR" sz="20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2000" dirty="0">
                <a:solidFill>
                  <a:schemeClr val="tx1"/>
                </a:solidFill>
                <a:latin typeface="Arial" panose="020B0604020202020204" pitchFamily="34" charset="0"/>
                <a:cs typeface="Arial" panose="020B0604020202020204" pitchFamily="34" charset="0"/>
              </a:rPr>
              <a:t>Αρχή του Περιορισμού του Σκοπού</a:t>
            </a:r>
          </a:p>
          <a:p>
            <a:pPr algn="just"/>
            <a:r>
              <a:rPr lang="el-GR" sz="2000" dirty="0">
                <a:solidFill>
                  <a:schemeClr val="tx1"/>
                </a:solidFill>
                <a:latin typeface="Arial" panose="020B0604020202020204" pitchFamily="34" charset="0"/>
                <a:cs typeface="Arial" panose="020B0604020202020204" pitchFamily="34" charset="0"/>
              </a:rPr>
              <a:t>Αρχή της Ελαχιστοποίησης των Δεδομένων</a:t>
            </a:r>
          </a:p>
          <a:p>
            <a:pPr algn="just"/>
            <a:r>
              <a:rPr lang="el-GR" sz="2000" dirty="0">
                <a:solidFill>
                  <a:schemeClr val="tx1"/>
                </a:solidFill>
                <a:latin typeface="Arial" panose="020B0604020202020204" pitchFamily="34" charset="0"/>
                <a:cs typeface="Arial" panose="020B0604020202020204" pitchFamily="34" charset="0"/>
              </a:rPr>
              <a:t>Αρχή της Ακρίβειας</a:t>
            </a:r>
          </a:p>
          <a:p>
            <a:pPr algn="just"/>
            <a:r>
              <a:rPr lang="el-GR" sz="20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 (Οδηγία Επιτρόπου, </a:t>
            </a:r>
            <a:r>
              <a:rPr lang="el-GR" sz="2000" dirty="0" err="1">
                <a:solidFill>
                  <a:schemeClr val="tx1"/>
                </a:solidFill>
                <a:latin typeface="Arial" panose="020B0604020202020204" pitchFamily="34" charset="0"/>
                <a:cs typeface="Arial" panose="020B0604020202020204" pitchFamily="34" charset="0"/>
              </a:rPr>
              <a:t>ημερ</a:t>
            </a:r>
            <a:r>
              <a:rPr lang="el-GR" sz="2000" dirty="0">
                <a:solidFill>
                  <a:schemeClr val="tx1"/>
                </a:solidFill>
                <a:latin typeface="Arial" panose="020B0604020202020204" pitchFamily="34" charset="0"/>
                <a:cs typeface="Arial" panose="020B0604020202020204" pitchFamily="34" charset="0"/>
              </a:rPr>
              <a:t>. 03/07/2018, η οποία ορίζει ως </a:t>
            </a:r>
            <a:r>
              <a:rPr lang="el-GR" sz="2000" b="1" dirty="0">
                <a:solidFill>
                  <a:schemeClr val="tx1"/>
                </a:solidFill>
                <a:latin typeface="Arial" panose="020B0604020202020204" pitchFamily="34" charset="0"/>
                <a:cs typeface="Arial" panose="020B0604020202020204" pitchFamily="34" charset="0"/>
              </a:rPr>
              <a:t>μέγιστο χρόνο διατήρησης των δεδομένων υγείας τα 15 έτη </a:t>
            </a:r>
            <a:r>
              <a:rPr lang="el-GR" sz="2000" dirty="0">
                <a:solidFill>
                  <a:schemeClr val="tx1"/>
                </a:solidFill>
                <a:latin typeface="Arial" panose="020B0604020202020204" pitchFamily="34" charset="0"/>
                <a:cs typeface="Arial" panose="020B0604020202020204" pitchFamily="34" charset="0"/>
              </a:rPr>
              <a:t>από την τελευταία καταχώρηση ή τον θάνατο)</a:t>
            </a:r>
          </a:p>
          <a:p>
            <a:pPr algn="just"/>
            <a:r>
              <a:rPr lang="el-GR" sz="2000" dirty="0">
                <a:solidFill>
                  <a:schemeClr val="tx1"/>
                </a:solidFill>
                <a:latin typeface="Arial" panose="020B0604020202020204" pitchFamily="34" charset="0"/>
                <a:cs typeface="Arial" panose="020B0604020202020204" pitchFamily="34" charset="0"/>
              </a:rPr>
              <a:t>Αρχή της Ακεραιότητας και Εμπιστευτικότητας</a:t>
            </a:r>
          </a:p>
          <a:p>
            <a:pPr algn="just"/>
            <a:r>
              <a:rPr lang="el-GR" sz="2000" dirty="0">
                <a:solidFill>
                  <a:schemeClr val="tx1"/>
                </a:solidFill>
                <a:latin typeface="Arial" panose="020B0604020202020204" pitchFamily="34" charset="0"/>
                <a:cs typeface="Arial" panose="020B0604020202020204" pitchFamily="34" charset="0"/>
              </a:rPr>
              <a:t>Αρχή της Λογοδοσίας (ευθύνη του Υπεύθυνου Επεξεργασίας)</a:t>
            </a:r>
          </a:p>
          <a:p>
            <a:endParaRPr lang="el-GR" dirty="0"/>
          </a:p>
        </p:txBody>
      </p:sp>
      <p:pic>
        <p:nvPicPr>
          <p:cNvPr id="4" name="Picture 3">
            <a:extLst>
              <a:ext uri="{FF2B5EF4-FFF2-40B4-BE49-F238E27FC236}">
                <a16:creationId xmlns:a16="http://schemas.microsoft.com/office/drawing/2014/main" id="{A6298534-9653-5324-EA73-F9133C9E67B0}"/>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BBBCEEE-7F28-FB71-4315-10AC166B70DD}"/>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6</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00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2F30-C6E4-2822-EE3B-CE31E6C90C83}"/>
              </a:ext>
            </a:extLst>
          </p:cNvPr>
          <p:cNvSpPr>
            <a:spLocks noGrp="1"/>
          </p:cNvSpPr>
          <p:nvPr>
            <p:ph type="title"/>
          </p:nvPr>
        </p:nvSpPr>
        <p:spPr/>
        <p:txBody>
          <a:bodyPr/>
          <a:lstStyle/>
          <a:p>
            <a:r>
              <a:rPr lang="el-GR" dirty="0"/>
              <a:t>Ειδικές Κατηγορίες Δεδομένων</a:t>
            </a:r>
          </a:p>
        </p:txBody>
      </p:sp>
      <p:sp>
        <p:nvSpPr>
          <p:cNvPr id="3" name="Content Placeholder 2">
            <a:extLst>
              <a:ext uri="{FF2B5EF4-FFF2-40B4-BE49-F238E27FC236}">
                <a16:creationId xmlns:a16="http://schemas.microsoft.com/office/drawing/2014/main" id="{93A32A27-F157-33E7-D231-18C63FF41282}"/>
              </a:ext>
            </a:extLst>
          </p:cNvPr>
          <p:cNvSpPr>
            <a:spLocks noGrp="1"/>
          </p:cNvSpPr>
          <p:nvPr>
            <p:ph idx="1"/>
          </p:nvPr>
        </p:nvSpPr>
        <p:spPr>
          <a:xfrm>
            <a:off x="914400" y="1919673"/>
            <a:ext cx="9914860" cy="4123318"/>
          </a:xfrm>
        </p:spPr>
        <p:txBody>
          <a:bodyPr>
            <a:normAutofit fontScale="92500" lnSpcReduction="20000"/>
          </a:bodyPr>
          <a:lstStyle/>
          <a:p>
            <a:pPr marL="0" indent="0" algn="just">
              <a:buNone/>
            </a:pPr>
            <a:r>
              <a:rPr lang="el-GR" sz="2000" dirty="0">
                <a:latin typeface="Arial" panose="020B0604020202020204" pitchFamily="34" charset="0"/>
                <a:cs typeface="Arial" panose="020B0604020202020204" pitchFamily="34" charset="0"/>
              </a:rPr>
              <a:t>Δεδομένα προσωπικού χαρακτήρα που αποκαλύπτουν:</a:t>
            </a:r>
          </a:p>
          <a:p>
            <a:pPr algn="just"/>
            <a:r>
              <a:rPr lang="el-GR" sz="2000" dirty="0">
                <a:latin typeface="Arial" panose="020B0604020202020204" pitchFamily="34" charset="0"/>
                <a:cs typeface="Arial" panose="020B0604020202020204" pitchFamily="34" charset="0"/>
              </a:rPr>
              <a:t>Φυλετική / </a:t>
            </a:r>
            <a:r>
              <a:rPr lang="el-GR" sz="2000" dirty="0" err="1">
                <a:latin typeface="Arial" panose="020B0604020202020204" pitchFamily="34" charset="0"/>
                <a:cs typeface="Arial" panose="020B0604020202020204" pitchFamily="34" charset="0"/>
              </a:rPr>
              <a:t>εθνοτική</a:t>
            </a:r>
            <a:r>
              <a:rPr lang="el-GR" sz="2000" dirty="0">
                <a:latin typeface="Arial" panose="020B0604020202020204" pitchFamily="34" charset="0"/>
                <a:cs typeface="Arial" panose="020B0604020202020204" pitchFamily="34" charset="0"/>
              </a:rPr>
              <a:t> καταγωγή</a:t>
            </a:r>
          </a:p>
          <a:p>
            <a:pPr algn="just"/>
            <a:r>
              <a:rPr lang="el-GR" sz="2000" dirty="0">
                <a:latin typeface="Arial" panose="020B0604020202020204" pitchFamily="34" charset="0"/>
                <a:cs typeface="Arial" panose="020B0604020202020204" pitchFamily="34" charset="0"/>
              </a:rPr>
              <a:t>Πολιτικά φρονήματα</a:t>
            </a:r>
          </a:p>
          <a:p>
            <a:pPr algn="just"/>
            <a:r>
              <a:rPr lang="el-GR" sz="2000" dirty="0">
                <a:latin typeface="Arial" panose="020B0604020202020204" pitchFamily="34" charset="0"/>
                <a:cs typeface="Arial" panose="020B0604020202020204" pitchFamily="34" charset="0"/>
              </a:rPr>
              <a:t>Θρησκευτικές / φιλοσοφικές πεποιθήσεις</a:t>
            </a:r>
          </a:p>
          <a:p>
            <a:pPr algn="just"/>
            <a:r>
              <a:rPr lang="el-GR" sz="2000" dirty="0">
                <a:latin typeface="Arial" panose="020B0604020202020204" pitchFamily="34" charset="0"/>
                <a:cs typeface="Arial" panose="020B0604020202020204" pitchFamily="34" charset="0"/>
              </a:rPr>
              <a:t>Συμμετοχή σε συνδικαλιστική οργάνωση</a:t>
            </a:r>
          </a:p>
          <a:p>
            <a:pPr algn="just"/>
            <a:r>
              <a:rPr lang="el-GR" sz="2000" dirty="0">
                <a:latin typeface="Arial" panose="020B0604020202020204" pitchFamily="34" charset="0"/>
                <a:cs typeface="Arial" panose="020B0604020202020204" pitchFamily="34" charset="0"/>
              </a:rPr>
              <a:t>Σεξουαλική ζωή</a:t>
            </a:r>
          </a:p>
          <a:p>
            <a:pPr algn="just"/>
            <a:r>
              <a:rPr lang="el-GR" sz="2000" dirty="0">
                <a:latin typeface="Arial" panose="020B0604020202020204" pitchFamily="34" charset="0"/>
                <a:cs typeface="Arial" panose="020B0604020202020204" pitchFamily="34" charset="0"/>
              </a:rPr>
              <a:t>Γενετήσιο προσανατολισμό</a:t>
            </a:r>
          </a:p>
          <a:p>
            <a:pPr algn="just"/>
            <a:r>
              <a:rPr lang="el-GR" sz="2000" dirty="0">
                <a:latin typeface="Arial" panose="020B0604020202020204" pitchFamily="34" charset="0"/>
                <a:cs typeface="Arial" panose="020B0604020202020204" pitchFamily="34" charset="0"/>
              </a:rPr>
              <a:t>Γενετικά / βιομετρικά δεδομένα</a:t>
            </a:r>
          </a:p>
          <a:p>
            <a:pPr algn="just"/>
            <a:r>
              <a:rPr lang="el-GR" sz="2000" b="1" dirty="0">
                <a:latin typeface="Arial" panose="020B0604020202020204" pitchFamily="34" charset="0"/>
                <a:cs typeface="Arial" panose="020B0604020202020204" pitchFamily="34" charset="0"/>
              </a:rPr>
              <a:t>Δεδομένα υγείας </a:t>
            </a:r>
            <a:r>
              <a:rPr lang="el-GR" sz="2000" dirty="0">
                <a:latin typeface="Arial" panose="020B0604020202020204" pitchFamily="34" charset="0"/>
                <a:cs typeface="Arial" panose="020B0604020202020204" pitchFamily="34" charset="0"/>
              </a:rPr>
              <a:t>(σχετίζονται με τη σωματική ή </a:t>
            </a:r>
            <a:r>
              <a:rPr lang="el-GR" sz="2000" b="1" dirty="0">
                <a:latin typeface="Arial" panose="020B0604020202020204" pitchFamily="34" charset="0"/>
                <a:cs typeface="Arial" panose="020B0604020202020204" pitchFamily="34" charset="0"/>
              </a:rPr>
              <a:t>ψυχική υγεία </a:t>
            </a:r>
            <a:r>
              <a:rPr lang="el-GR" sz="2000" dirty="0">
                <a:latin typeface="Arial" panose="020B0604020202020204" pitchFamily="34" charset="0"/>
                <a:cs typeface="Arial" panose="020B0604020202020204" pitchFamily="34" charset="0"/>
              </a:rPr>
              <a:t>ενός φυσικού προσώπου)</a:t>
            </a:r>
            <a:endParaRPr lang="el-GR" sz="2000" b="1" dirty="0">
              <a:latin typeface="Arial" panose="020B0604020202020204" pitchFamily="34" charset="0"/>
              <a:cs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B8178A40-0E65-0812-AC07-BE922B43B34D}"/>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6BE80BA1-253E-9BF2-FA2A-4A3C8B2F73C1}"/>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7</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321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5341-BD23-159A-C368-564B7C414D90}"/>
              </a:ext>
            </a:extLst>
          </p:cNvPr>
          <p:cNvSpPr>
            <a:spLocks noGrp="1"/>
          </p:cNvSpPr>
          <p:nvPr>
            <p:ph type="title"/>
          </p:nvPr>
        </p:nvSpPr>
        <p:spPr/>
        <p:txBody>
          <a:bodyPr/>
          <a:lstStyle/>
          <a:p>
            <a:r>
              <a:rPr lang="el-GR" dirty="0"/>
              <a:t>Άρθρο 9 του ΓΚΠΔ</a:t>
            </a:r>
          </a:p>
        </p:txBody>
      </p:sp>
      <p:sp>
        <p:nvSpPr>
          <p:cNvPr id="3" name="Content Placeholder 2">
            <a:extLst>
              <a:ext uri="{FF2B5EF4-FFF2-40B4-BE49-F238E27FC236}">
                <a16:creationId xmlns:a16="http://schemas.microsoft.com/office/drawing/2014/main" id="{85569910-8F80-1696-DBC3-EA74228F9CAC}"/>
              </a:ext>
            </a:extLst>
          </p:cNvPr>
          <p:cNvSpPr>
            <a:spLocks noGrp="1"/>
          </p:cNvSpPr>
          <p:nvPr>
            <p:ph idx="1"/>
          </p:nvPr>
        </p:nvSpPr>
        <p:spPr/>
        <p:txBody>
          <a:bodyPr/>
          <a:lstStyle/>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Ο ΓΚΠΔ παρέχει ειδική προστασία για τις ειδικές κατηγορίες δεδομένων («ευαίσθητα δεδομένα»)</a:t>
            </a:r>
          </a:p>
          <a:p>
            <a:pPr marL="0" indent="0" algn="just">
              <a:buNone/>
            </a:pPr>
            <a:endParaRPr lang="el-GR" sz="2000"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20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αν πληρ</a:t>
            </a:r>
            <a:r>
              <a:rPr lang="el-GR" dirty="0">
                <a:solidFill>
                  <a:schemeClr val="tx1"/>
                </a:solidFill>
                <a:latin typeface="Arial" panose="020B0604020202020204" pitchFamily="34" charset="0"/>
                <a:cs typeface="Arial" panose="020B0604020202020204" pitchFamily="34" charset="0"/>
              </a:rPr>
              <a:t>ού</a:t>
            </a:r>
            <a:r>
              <a:rPr lang="el-GR" sz="2000" dirty="0">
                <a:solidFill>
                  <a:schemeClr val="tx1"/>
                </a:solidFill>
                <a:latin typeface="Arial" panose="020B0604020202020204" pitchFamily="34" charset="0"/>
                <a:cs typeface="Arial" panose="020B0604020202020204" pitchFamily="34" charset="0"/>
              </a:rPr>
              <a:t>ται κάποια από τις προϋποθέσεις που αναφέρονται στο Άρθρο 9(2) του ΓΚΠΔ</a:t>
            </a:r>
            <a:endParaRPr lang="el-GR" dirty="0"/>
          </a:p>
        </p:txBody>
      </p:sp>
      <p:pic>
        <p:nvPicPr>
          <p:cNvPr id="4" name="Picture 3">
            <a:extLst>
              <a:ext uri="{FF2B5EF4-FFF2-40B4-BE49-F238E27FC236}">
                <a16:creationId xmlns:a16="http://schemas.microsoft.com/office/drawing/2014/main" id="{14E0B8D7-3EF7-A48E-12F5-77891BF8D768}"/>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7D7A4535-6A6B-1580-0D7B-2416A07B29F3}"/>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8</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94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F983-D060-D5EE-DE84-D4D228269B77}"/>
              </a:ext>
            </a:extLst>
          </p:cNvPr>
          <p:cNvSpPr>
            <a:spLocks noGrp="1"/>
          </p:cNvSpPr>
          <p:nvPr>
            <p:ph type="title"/>
          </p:nvPr>
        </p:nvSpPr>
        <p:spPr/>
        <p:txBody>
          <a:bodyPr>
            <a:noAutofit/>
          </a:bodyPr>
          <a:lstStyle/>
          <a:p>
            <a:pPr eaLnBrk="1" hangingPunct="1">
              <a:defRPr/>
            </a:pPr>
            <a:br>
              <a:rPr lang="el-GR" sz="3200" b="1" dirty="0">
                <a:solidFill>
                  <a:srgbClr val="18818C"/>
                </a:solidFill>
              </a:rPr>
            </a:br>
            <a:r>
              <a:rPr lang="el-GR" sz="3200" b="1" dirty="0">
                <a:solidFill>
                  <a:srgbClr val="18818C"/>
                </a:solidFill>
              </a:rPr>
              <a:t>Πότε είναι νόμιμη η επεξεργασία ειδικών κατηγοριών προσωπικών δεδομένων</a:t>
            </a:r>
            <a:br>
              <a:rPr lang="el-GR" sz="3200" b="1" dirty="0">
                <a:solidFill>
                  <a:srgbClr val="18818C"/>
                </a:solidFill>
              </a:rPr>
            </a:br>
            <a:r>
              <a:rPr lang="el-GR" sz="3200" b="1" dirty="0">
                <a:solidFill>
                  <a:srgbClr val="18818C"/>
                </a:solidFill>
              </a:rPr>
              <a:t>(</a:t>
            </a:r>
            <a:r>
              <a:rPr lang="el-GR" sz="3200" dirty="0">
                <a:solidFill>
                  <a:srgbClr val="18818C"/>
                </a:solidFill>
              </a:rPr>
              <a:t>Άρθρο 9(2) του ΓΚΠΔ)</a:t>
            </a:r>
            <a:br>
              <a:rPr lang="el-GR" sz="3200" dirty="0">
                <a:solidFill>
                  <a:srgbClr val="18818C"/>
                </a:solidFill>
              </a:rPr>
            </a:br>
            <a:endParaRPr lang="el-GR" sz="3200" dirty="0">
              <a:solidFill>
                <a:srgbClr val="18818C"/>
              </a:solidFill>
            </a:endParaRPr>
          </a:p>
        </p:txBody>
      </p:sp>
      <p:sp>
        <p:nvSpPr>
          <p:cNvPr id="3" name="Content Placeholder 2">
            <a:extLst>
              <a:ext uri="{FF2B5EF4-FFF2-40B4-BE49-F238E27FC236}">
                <a16:creationId xmlns:a16="http://schemas.microsoft.com/office/drawing/2014/main" id="{1FDFF306-B352-1A4E-745A-92DA9BC374B5}"/>
              </a:ext>
            </a:extLst>
          </p:cNvPr>
          <p:cNvSpPr>
            <a:spLocks noGrp="1"/>
          </p:cNvSpPr>
          <p:nvPr>
            <p:ph idx="1"/>
          </p:nvPr>
        </p:nvSpPr>
        <p:spPr>
          <a:xfrm>
            <a:off x="914400" y="1919672"/>
            <a:ext cx="9914860" cy="4347659"/>
          </a:xfrm>
        </p:spPr>
        <p:txBody>
          <a:bodyPr>
            <a:normAutofit/>
          </a:bodyPr>
          <a:lstStyle/>
          <a:p>
            <a:pPr marL="0" indent="0">
              <a:buNone/>
              <a:defRPr/>
            </a:pPr>
            <a:endParaRPr lang="el-GR" sz="2000" b="1" dirty="0">
              <a:solidFill>
                <a:srgbClr val="18818C"/>
              </a:solidFill>
              <a:latin typeface="Arial" panose="020B0604020202020204" pitchFamily="34" charset="0"/>
              <a:cs typeface="Arial" panose="020B0604020202020204" pitchFamily="34" charset="0"/>
            </a:endParaRPr>
          </a:p>
          <a:p>
            <a:pPr marL="0" indent="0" algn="just">
              <a:buNone/>
              <a:defRPr/>
            </a:pPr>
            <a:r>
              <a:rPr lang="el-GR" sz="2800" b="1" dirty="0">
                <a:solidFill>
                  <a:srgbClr val="18818C"/>
                </a:solidFill>
                <a:latin typeface="Arial" panose="020B0604020202020204" pitchFamily="34" charset="0"/>
                <a:cs typeface="Arial" panose="020B0604020202020204" pitchFamily="34" charset="0"/>
              </a:rPr>
              <a:t>Επιτρέπεται όταν:</a:t>
            </a:r>
          </a:p>
          <a:p>
            <a:pPr algn="just">
              <a:defRPr/>
            </a:pPr>
            <a:r>
              <a:rPr lang="el-GR" sz="1800" b="1" dirty="0">
                <a:latin typeface="Arial" panose="020B0604020202020204" pitchFamily="34" charset="0"/>
                <a:cs typeface="Arial" panose="020B0604020202020204" pitchFamily="34" charset="0"/>
              </a:rPr>
              <a:t>υπάρχει συγκατάθεση</a:t>
            </a:r>
            <a:r>
              <a:rPr lang="en-US" sz="1800" b="1" dirty="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a:p>
            <a:pPr algn="just">
              <a:defRPr/>
            </a:pPr>
            <a:r>
              <a:rPr lang="el-GR" sz="1800" dirty="0">
                <a:latin typeface="Arial" panose="020B0604020202020204" pitchFamily="34" charset="0"/>
                <a:cs typeface="Arial" panose="020B0604020202020204" pitchFamily="34" charset="0"/>
              </a:rPr>
              <a:t>αφορά σε ζωτικό συμφέρον</a:t>
            </a:r>
          </a:p>
          <a:p>
            <a:pPr algn="just">
              <a:defRPr/>
            </a:pPr>
            <a:r>
              <a:rPr lang="el-GR" sz="1800" b="1" dirty="0">
                <a:solidFill>
                  <a:schemeClr val="tx1"/>
                </a:solidFill>
                <a:latin typeface="Arial" panose="020B0604020202020204" pitchFamily="34" charset="0"/>
                <a:cs typeface="Arial" panose="020B0604020202020204" pitchFamily="34" charset="0"/>
              </a:rPr>
              <a:t>αφορά σε προληπτική ή επαγγελματική ιατρική, εκτίμηση ικανότητας εργασίας, ιατρική διάγνωση, υγειονομική ή κοινωνική περίθαλψη ή θεραπεία ή διαχείριση υγειονομικών και κοινωνικών συστημάτων δυνάμει νόμου ή σύμβασης με επαγγελματία στον τομέα της υγείας  που τηρεί το επαγγελματικό απόρρητο</a:t>
            </a:r>
          </a:p>
          <a:p>
            <a:pPr algn="just">
              <a:defRPr/>
            </a:pPr>
            <a:r>
              <a:rPr lang="el-GR" sz="1800" b="0" i="0" u="none" strike="noStrike" baseline="0" dirty="0">
                <a:solidFill>
                  <a:srgbClr val="000000"/>
                </a:solidFill>
                <a:latin typeface="Arial" panose="020B0604020202020204" pitchFamily="34" charset="0"/>
                <a:cs typeface="Arial" panose="020B0604020202020204" pitchFamily="34" charset="0"/>
              </a:rPr>
              <a:t>αφορά σε λόγους </a:t>
            </a:r>
            <a:r>
              <a:rPr lang="el-GR" sz="1800" b="1" i="0" u="none" strike="noStrike" baseline="0" dirty="0">
                <a:solidFill>
                  <a:srgbClr val="000000"/>
                </a:solidFill>
                <a:latin typeface="Arial" panose="020B0604020202020204" pitchFamily="34" charset="0"/>
                <a:cs typeface="Arial" panose="020B0604020202020204" pitchFamily="34" charset="0"/>
              </a:rPr>
              <a:t>δημόσιου συμφέροντος στον τομέα της δημόσιας υγείας</a:t>
            </a:r>
            <a:r>
              <a:rPr lang="en-US" sz="1800" b="1" dirty="0">
                <a:solidFill>
                  <a:srgbClr val="000000"/>
                </a:solidFill>
                <a:latin typeface="Arial" panose="020B0604020202020204" pitchFamily="34" charset="0"/>
                <a:cs typeface="Arial" panose="020B0604020202020204" pitchFamily="34" charset="0"/>
              </a:rPr>
              <a:t> </a:t>
            </a:r>
            <a:r>
              <a:rPr lang="el-GR" sz="1800" dirty="0">
                <a:solidFill>
                  <a:srgbClr val="000000"/>
                </a:solidFill>
                <a:latin typeface="Arial" panose="020B0604020202020204" pitchFamily="34" charset="0"/>
                <a:cs typeface="Arial" panose="020B0604020202020204" pitchFamily="34" charset="0"/>
              </a:rPr>
              <a:t>π.χ. σε περίοδο πανδημίας</a:t>
            </a:r>
            <a:endParaRPr lang="el-GR" sz="1800" dirty="0">
              <a:solidFill>
                <a:schemeClr val="tx1"/>
              </a:solidFill>
              <a:latin typeface="Arial" panose="020B0604020202020204" pitchFamily="34" charset="0"/>
              <a:cs typeface="Arial" panose="020B0604020202020204" pitchFamily="34" charset="0"/>
            </a:endParaRPr>
          </a:p>
          <a:p>
            <a:pPr algn="just">
              <a:buFontTx/>
              <a:buNone/>
              <a:defRPr/>
            </a:pPr>
            <a:endParaRPr lang="el-GR" dirty="0"/>
          </a:p>
        </p:txBody>
      </p:sp>
      <p:pic>
        <p:nvPicPr>
          <p:cNvPr id="4" name="Picture 3">
            <a:extLst>
              <a:ext uri="{FF2B5EF4-FFF2-40B4-BE49-F238E27FC236}">
                <a16:creationId xmlns:a16="http://schemas.microsoft.com/office/drawing/2014/main" id="{97BA37C2-FA90-3867-4A44-67BAC486D5B3}"/>
              </a:ext>
            </a:extLst>
          </p:cNvPr>
          <p:cNvPicPr>
            <a:picLocks noChangeAspect="1"/>
          </p:cNvPicPr>
          <p:nvPr/>
        </p:nvPicPr>
        <p:blipFill>
          <a:blip r:embed="rId2"/>
          <a:stretch>
            <a:fillRect/>
          </a:stretch>
        </p:blipFill>
        <p:spPr>
          <a:xfrm>
            <a:off x="193120" y="6042991"/>
            <a:ext cx="712136" cy="712136"/>
          </a:xfrm>
          <a:prstGeom prst="rect">
            <a:avLst/>
          </a:prstGeom>
        </p:spPr>
      </p:pic>
      <p:sp>
        <p:nvSpPr>
          <p:cNvPr id="5" name="Slide Number Placeholder 4">
            <a:extLst>
              <a:ext uri="{FF2B5EF4-FFF2-40B4-BE49-F238E27FC236}">
                <a16:creationId xmlns:a16="http://schemas.microsoft.com/office/drawing/2014/main" id="{C1D56D07-A601-F703-7361-6CCDBCFCA985}"/>
              </a:ext>
            </a:extLst>
          </p:cNvPr>
          <p:cNvSpPr>
            <a:spLocks noGrp="1"/>
          </p:cNvSpPr>
          <p:nvPr>
            <p:ph type="sldNum" sz="quarter" idx="12"/>
          </p:nvPr>
        </p:nvSpPr>
        <p:spPr/>
        <p:txBody>
          <a:bodyPr/>
          <a:lstStyle/>
          <a:p>
            <a:fld id="{08AB70BE-1769-45B8-85A6-0C837432C7E6}" type="slidenum">
              <a:rPr lang="en-US" sz="1600" smtClean="0">
                <a:latin typeface="Arial" panose="020B0604020202020204" pitchFamily="34" charset="0"/>
                <a:cs typeface="Arial" panose="020B0604020202020204" pitchFamily="34" charset="0"/>
              </a:rPr>
              <a:t>9</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9206969"/>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ΕΚΟΥΣΙΑ ΚΑΙ ΑΚΟΥΣΙΑ ΝΟΣΗΛΕΙΑ ΨΥΧΙΚΑ ΑΣΘΕΝΩΝ</Template>
  <TotalTime>438</TotalTime>
  <Words>1550</Words>
  <Application>Microsoft Office PowerPoint</Application>
  <PresentationFormat>Widescreen</PresentationFormat>
  <Paragraphs>163</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Nova Light</vt:lpstr>
      <vt:lpstr>Calibri</vt:lpstr>
      <vt:lpstr>Elephant</vt:lpstr>
      <vt:lpstr>Tahoma</vt:lpstr>
      <vt:lpstr>Wingdings</vt:lpstr>
      <vt:lpstr>ModOverlayVTI</vt:lpstr>
      <vt:lpstr>ΤΑ ΔΙΚΑΙΩΜΑΤΑ ΤΩΝ ΨΥΧΙΚΑ ΑΣΘΕΝΩΝ ΜΕΣΑ ΑΠΟ ΤΟ ΝΟΜΙΚΟ ΠΛΑΙΣΙΟ ΠΡΟΣΤΑΣΙΑΣ ΠΡΟΣΩΠΙΚΩΝ ΔΕΔΟΜΕΝΩΝ </vt:lpstr>
      <vt:lpstr>Σκοπός της παρουσίασης</vt:lpstr>
      <vt:lpstr>Νομικό πλαίσιο</vt:lpstr>
      <vt:lpstr>Βασικές έννοιες</vt:lpstr>
      <vt:lpstr>PowerPoint Presentation</vt:lpstr>
      <vt:lpstr>Βασικές Αρχές Σύννομης Επεξεργασίας Προσωπικών Δεδομένων (Άρθρο 5 του ΓΚΠΔ)</vt:lpstr>
      <vt:lpstr>Ειδικές Κατηγορίες Δεδομένων</vt:lpstr>
      <vt:lpstr>Άρθρο 9 του ΓΚΠΔ</vt:lpstr>
      <vt:lpstr> Πότε είναι νόμιμη η επεξεργασία ειδικών κατηγοριών προσωπικών δεδομένων (Άρθρο 9(2) του ΓΚΠΔ) </vt:lpstr>
      <vt:lpstr>Συγκατάθεση</vt:lpstr>
      <vt:lpstr>Δικαιώματα των υποκειμένων των δεδομένων</vt:lpstr>
      <vt:lpstr>Δικαίωμα ενημέρωσης</vt:lpstr>
      <vt:lpstr>Δικαίωμα Πρόσβασης</vt:lpstr>
      <vt:lpstr>Άρθρο 34 του περί Ψυχιατρικής Νοσηλείας και Περίθαλψης Νόμο</vt:lpstr>
      <vt:lpstr>Δικαίωμα διόρθωσης</vt:lpstr>
      <vt:lpstr>Δικαίωμα διαγραφής (δικαίωμα στη λήθη)</vt:lpstr>
      <vt:lpstr>Δικαίωμα εναντίωσης</vt:lpstr>
      <vt:lpstr>Δικαιώματα ασθενών βάσει του περί Κατοχύρωσης και Προστασίας των Δικαιωμάτων των Ασθενών Νόμο </vt:lpstr>
      <vt:lpstr>Χρήσιμες υποδείξεις</vt:lpstr>
      <vt:lpstr>Διαδικασία υποβολής παραπόνου</vt:lpstr>
      <vt:lpstr>Παράπονα</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ΔΙΚΑΙΩΜΑΤΑ ΤΩΝ ΨΥΧΙΚΑ ΑΣΘΕΝΩΝ ΜΕΣΑ ΑΠΟ ΤΟ ΝΟΜΙΚΟ ΠΛΑΙΣΙΟ ΤΗΣ ΠΡΟΣΤΑΣΙΑΣ ΠΡΟΣΩΠΙΚΩΝ ΔΕΔΟΜΕΝΩΝ </dc:title>
  <dc:creator>Elpida Kleanthous</dc:creator>
  <cp:lastModifiedBy>Elpida Kleanthous</cp:lastModifiedBy>
  <cp:revision>22</cp:revision>
  <cp:lastPrinted>2023-03-17T10:50:01Z</cp:lastPrinted>
  <dcterms:created xsi:type="dcterms:W3CDTF">2023-03-15T09:22:45Z</dcterms:created>
  <dcterms:modified xsi:type="dcterms:W3CDTF">2023-03-17T12:30:39Z</dcterms:modified>
</cp:coreProperties>
</file>