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56" r:id="rId2"/>
    <p:sldId id="257" r:id="rId3"/>
    <p:sldId id="258" r:id="rId4"/>
    <p:sldId id="259" r:id="rId5"/>
    <p:sldId id="294" r:id="rId6"/>
    <p:sldId id="262" r:id="rId7"/>
    <p:sldId id="260" r:id="rId8"/>
    <p:sldId id="261" r:id="rId9"/>
    <p:sldId id="270" r:id="rId10"/>
    <p:sldId id="264" r:id="rId11"/>
    <p:sldId id="263" r:id="rId12"/>
    <p:sldId id="275" r:id="rId13"/>
    <p:sldId id="276" r:id="rId14"/>
    <p:sldId id="285" r:id="rId15"/>
    <p:sldId id="277" r:id="rId16"/>
    <p:sldId id="278" r:id="rId17"/>
    <p:sldId id="279" r:id="rId18"/>
    <p:sldId id="295" r:id="rId19"/>
    <p:sldId id="269" r:id="rId20"/>
    <p:sldId id="280" r:id="rId21"/>
    <p:sldId id="296" r:id="rId22"/>
    <p:sldId id="283" r:id="rId23"/>
    <p:sldId id="284" r:id="rId24"/>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8818C"/>
    <a:srgbClr val="4B676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58996E43-46FD-4D36-AFB7-A5F2AD0BF71D}" type="datetimeFigureOut">
              <a:rPr lang="el-GR" smtClean="0"/>
              <a:t>17/3/2023</a:t>
            </a:fld>
            <a:endParaRPr lang="el-GR"/>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C7D5523E-E753-4364-8BF9-7E2C27830B1A}" type="slidenum">
              <a:rPr lang="el-GR" smtClean="0"/>
              <a:t>‹#›</a:t>
            </a:fld>
            <a:endParaRPr lang="el-GR"/>
          </a:p>
        </p:txBody>
      </p:sp>
    </p:spTree>
    <p:extLst>
      <p:ext uri="{BB962C8B-B14F-4D97-AF65-F5344CB8AC3E}">
        <p14:creationId xmlns:p14="http://schemas.microsoft.com/office/powerpoint/2010/main" val="42784444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D9960-406F-4187-A0E6-BD19C684039A}"/>
              </a:ext>
            </a:extLst>
          </p:cNvPr>
          <p:cNvSpPr>
            <a:spLocks noGrp="1"/>
          </p:cNvSpPr>
          <p:nvPr>
            <p:ph type="ctrTitle"/>
          </p:nvPr>
        </p:nvSpPr>
        <p:spPr>
          <a:xfrm>
            <a:off x="1249326" y="919716"/>
            <a:ext cx="8504275" cy="3551275"/>
          </a:xfrm>
        </p:spPr>
        <p:txBody>
          <a:bodyPr anchor="b">
            <a:normAutofit/>
          </a:bodyPr>
          <a:lstStyle>
            <a:lvl1pPr algn="l">
              <a:lnSpc>
                <a:spcPct val="100000"/>
              </a:lnSpc>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A427E7FE-647D-4B2F-BA13-AB3ED4C5CF5A}"/>
              </a:ext>
            </a:extLst>
          </p:cNvPr>
          <p:cNvSpPr>
            <a:spLocks noGrp="1"/>
          </p:cNvSpPr>
          <p:nvPr>
            <p:ph type="subTitle" idx="1"/>
          </p:nvPr>
        </p:nvSpPr>
        <p:spPr>
          <a:xfrm>
            <a:off x="1249326" y="4795284"/>
            <a:ext cx="8504275" cy="1084522"/>
          </a:xfrm>
        </p:spPr>
        <p:txBody>
          <a:bodyPr>
            <a:normAutofit/>
          </a:bodyPr>
          <a:lstStyle>
            <a:lvl1pPr marL="0" indent="0" algn="l">
              <a:lnSpc>
                <a:spcPct val="120000"/>
              </a:lnSpc>
              <a:buNone/>
              <a:defRPr sz="1600" b="1" cap="all" spc="3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BA5EF785-E0A7-4496-A5BA-49B0156F2628}"/>
              </a:ext>
            </a:extLst>
          </p:cNvPr>
          <p:cNvSpPr>
            <a:spLocks noGrp="1"/>
          </p:cNvSpPr>
          <p:nvPr>
            <p:ph type="dt" sz="half" idx="10"/>
          </p:nvPr>
        </p:nvSpPr>
        <p:spPr>
          <a:xfrm>
            <a:off x="8964706" y="6433202"/>
            <a:ext cx="2426446" cy="367841"/>
          </a:xfrm>
        </p:spPr>
        <p:txBody>
          <a:bodyPr/>
          <a:lstStyle/>
          <a:p>
            <a:fld id="{8CF15D21-7CB2-4EC3-B105-B72D46D13DF3}" type="datetime1">
              <a:rPr lang="en-US" smtClean="0"/>
              <a:t>3/17/2023</a:t>
            </a:fld>
            <a:endParaRPr lang="en-US"/>
          </a:p>
        </p:txBody>
      </p:sp>
      <p:sp>
        <p:nvSpPr>
          <p:cNvPr id="5" name="Footer Placeholder 4">
            <a:extLst>
              <a:ext uri="{FF2B5EF4-FFF2-40B4-BE49-F238E27FC236}">
                <a16:creationId xmlns:a16="http://schemas.microsoft.com/office/drawing/2014/main" id="{4742C627-38A1-4A14-8822-D8D33751CA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EBE346-5F34-48CD-8928-DA8567AEDD15}"/>
              </a:ext>
            </a:extLst>
          </p:cNvPr>
          <p:cNvSpPr>
            <a:spLocks noGrp="1"/>
          </p:cNvSpPr>
          <p:nvPr>
            <p:ph type="sldNum" sz="quarter" idx="12"/>
          </p:nvPr>
        </p:nvSpPr>
        <p:spPr>
          <a:xfrm>
            <a:off x="11391152" y="6433203"/>
            <a:ext cx="702781" cy="367842"/>
          </a:xfrm>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42637087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AB05F0-2B44-47BC-86B3-58E2C70806B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FA5B5DA-7628-4AC1-8EAE-5010C2A9812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EA4E7C3-7830-49F3-9F45-4B2F2B4CAC93}"/>
              </a:ext>
            </a:extLst>
          </p:cNvPr>
          <p:cNvSpPr>
            <a:spLocks noGrp="1"/>
          </p:cNvSpPr>
          <p:nvPr>
            <p:ph type="dt" sz="half" idx="10"/>
          </p:nvPr>
        </p:nvSpPr>
        <p:spPr/>
        <p:txBody>
          <a:bodyPr/>
          <a:lstStyle/>
          <a:p>
            <a:fld id="{B132AFB7-B58E-43DC-9BFB-0DDA41C8D8F8}" type="datetime1">
              <a:rPr lang="en-US" smtClean="0"/>
              <a:t>3/17/2023</a:t>
            </a:fld>
            <a:endParaRPr lang="en-US"/>
          </a:p>
        </p:txBody>
      </p:sp>
      <p:sp>
        <p:nvSpPr>
          <p:cNvPr id="5" name="Footer Placeholder 4">
            <a:extLst>
              <a:ext uri="{FF2B5EF4-FFF2-40B4-BE49-F238E27FC236}">
                <a16:creationId xmlns:a16="http://schemas.microsoft.com/office/drawing/2014/main" id="{1845E328-AD12-449C-BE6E-76DF005E86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0F374F-390D-49D8-A7C8-5BEFA3532345}"/>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320054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C50F530-2925-4F98-89EC-95C2EC4769D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1A79366-3281-483D-8731-0D01B2B24A3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5ED8B2-BE7F-4417-8A8A-A95C8BB70827}"/>
              </a:ext>
            </a:extLst>
          </p:cNvPr>
          <p:cNvSpPr>
            <a:spLocks noGrp="1"/>
          </p:cNvSpPr>
          <p:nvPr>
            <p:ph type="dt" sz="half" idx="10"/>
          </p:nvPr>
        </p:nvSpPr>
        <p:spPr/>
        <p:txBody>
          <a:bodyPr/>
          <a:lstStyle/>
          <a:p>
            <a:fld id="{FB4189C4-EDE6-4E29-A1EA-B4BF781442B6}" type="datetime1">
              <a:rPr lang="en-US" smtClean="0"/>
              <a:t>3/17/2023</a:t>
            </a:fld>
            <a:endParaRPr lang="en-US"/>
          </a:p>
        </p:txBody>
      </p:sp>
      <p:sp>
        <p:nvSpPr>
          <p:cNvPr id="5" name="Footer Placeholder 4">
            <a:extLst>
              <a:ext uri="{FF2B5EF4-FFF2-40B4-BE49-F238E27FC236}">
                <a16:creationId xmlns:a16="http://schemas.microsoft.com/office/drawing/2014/main" id="{A01A0D96-671F-4A85-89C6-946624CB1E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5BA434-2E32-4719-B45C-0490D685265D}"/>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18258693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99839C-7D7A-49F1-8BFE-85C6C7D78BE7}"/>
              </a:ext>
            </a:extLst>
          </p:cNvPr>
          <p:cNvSpPr>
            <a:spLocks noGrp="1"/>
          </p:cNvSpPr>
          <p:nvPr>
            <p:ph type="title"/>
          </p:nvPr>
        </p:nvSpPr>
        <p:spPr>
          <a:xfrm>
            <a:off x="905256" y="590668"/>
            <a:ext cx="9914859" cy="1329004"/>
          </a:xfrm>
        </p:spPr>
        <p:txBody>
          <a:bodyPr>
            <a:normAutofit/>
          </a:bodyPr>
          <a:lstStyle>
            <a:lvl1pPr>
              <a:lnSpc>
                <a:spcPct val="100000"/>
              </a:lnSpc>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C7E748DC-EBB9-44C6-8566-38F87FF7FD53}"/>
              </a:ext>
            </a:extLst>
          </p:cNvPr>
          <p:cNvSpPr>
            <a:spLocks noGrp="1"/>
          </p:cNvSpPr>
          <p:nvPr>
            <p:ph idx="1"/>
          </p:nvPr>
        </p:nvSpPr>
        <p:spPr>
          <a:xfrm>
            <a:off x="914400" y="1919673"/>
            <a:ext cx="9914860" cy="4123318"/>
          </a:xfrm>
        </p:spPr>
        <p:txBody>
          <a:bodyPr>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F7342198-F50F-4C8A-9BD9-4CC3950F8FA8}"/>
              </a:ext>
            </a:extLst>
          </p:cNvPr>
          <p:cNvSpPr>
            <a:spLocks noGrp="1"/>
          </p:cNvSpPr>
          <p:nvPr>
            <p:ph type="dt" sz="half" idx="10"/>
          </p:nvPr>
        </p:nvSpPr>
        <p:spPr>
          <a:xfrm>
            <a:off x="9323285" y="6434524"/>
            <a:ext cx="2067867" cy="365125"/>
          </a:xfrm>
        </p:spPr>
        <p:txBody>
          <a:bodyPr/>
          <a:lstStyle>
            <a:lvl1pPr algn="r">
              <a:defRPr>
                <a:solidFill>
                  <a:schemeClr val="bg1"/>
                </a:solidFill>
              </a:defRPr>
            </a:lvl1pPr>
          </a:lstStyle>
          <a:p>
            <a:fld id="{0F79C2BD-08C8-45E0-992E-F24824445303}" type="datetime1">
              <a:rPr lang="en-US" smtClean="0"/>
              <a:t>3/17/2023</a:t>
            </a:fld>
            <a:endParaRPr lang="en-US"/>
          </a:p>
        </p:txBody>
      </p:sp>
      <p:sp>
        <p:nvSpPr>
          <p:cNvPr id="5" name="Footer Placeholder 4">
            <a:extLst>
              <a:ext uri="{FF2B5EF4-FFF2-40B4-BE49-F238E27FC236}">
                <a16:creationId xmlns:a16="http://schemas.microsoft.com/office/drawing/2014/main" id="{BFA2F5AB-D8C6-4AE1-8FAE-CD0499CB6D03}"/>
              </a:ext>
            </a:extLst>
          </p:cNvPr>
          <p:cNvSpPr>
            <a:spLocks noGrp="1"/>
          </p:cNvSpPr>
          <p:nvPr>
            <p:ph type="ftr" sz="quarter" idx="11"/>
          </p:nvPr>
        </p:nvSpPr>
        <p:spPr>
          <a:xfrm>
            <a:off x="173736" y="6437376"/>
            <a:ext cx="3775914" cy="365125"/>
          </a:xfrm>
        </p:spPr>
        <p:txBody>
          <a:bodyPr/>
          <a:lstStyle>
            <a:lvl1pPr algn="l">
              <a:defRPr>
                <a:solidFill>
                  <a:schemeClr val="accent2"/>
                </a:solidFill>
              </a:defRPr>
            </a:lvl1pPr>
          </a:lstStyle>
          <a:p>
            <a:endParaRPr lang="en-US" dirty="0"/>
          </a:p>
        </p:txBody>
      </p:sp>
      <p:sp>
        <p:nvSpPr>
          <p:cNvPr id="6" name="Slide Number Placeholder 5">
            <a:extLst>
              <a:ext uri="{FF2B5EF4-FFF2-40B4-BE49-F238E27FC236}">
                <a16:creationId xmlns:a16="http://schemas.microsoft.com/office/drawing/2014/main" id="{175C58D8-B582-4DB3-A94D-056240199750}"/>
              </a:ext>
            </a:extLst>
          </p:cNvPr>
          <p:cNvSpPr>
            <a:spLocks noGrp="1"/>
          </p:cNvSpPr>
          <p:nvPr>
            <p:ph type="sldNum" sz="quarter" idx="12"/>
          </p:nvPr>
        </p:nvSpPr>
        <p:spPr>
          <a:xfrm>
            <a:off x="11391152" y="6434524"/>
            <a:ext cx="693261" cy="365125"/>
          </a:xfrm>
        </p:spPr>
        <p:txBody>
          <a:bodyPr/>
          <a:lstStyle>
            <a:lvl1pPr>
              <a:defRPr>
                <a:solidFill>
                  <a:schemeClr val="bg1"/>
                </a:solidFill>
              </a:defRPr>
            </a:lvl1pPr>
          </a:lstStyle>
          <a:p>
            <a:fld id="{08AB70BE-1769-45B8-85A6-0C837432C7E6}" type="slidenum">
              <a:rPr lang="en-US" smtClean="0"/>
              <a:t>‹#›</a:t>
            </a:fld>
            <a:endParaRPr lang="en-US"/>
          </a:p>
        </p:txBody>
      </p:sp>
    </p:spTree>
    <p:extLst>
      <p:ext uri="{BB962C8B-B14F-4D97-AF65-F5344CB8AC3E}">
        <p14:creationId xmlns:p14="http://schemas.microsoft.com/office/powerpoint/2010/main" val="3469544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F8A94B-011C-4B13-8C12-E91BF7A40087}"/>
              </a:ext>
            </a:extLst>
          </p:cNvPr>
          <p:cNvSpPr>
            <a:spLocks noGrp="1"/>
          </p:cNvSpPr>
          <p:nvPr>
            <p:ph type="title"/>
          </p:nvPr>
        </p:nvSpPr>
        <p:spPr>
          <a:xfrm>
            <a:off x="1524000" y="1320800"/>
            <a:ext cx="9144000" cy="3095813"/>
          </a:xfrm>
        </p:spPr>
        <p:txBody>
          <a:bodyPr anchor="b">
            <a:normAutofit/>
          </a:bodyPr>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716D5F3-887C-4A8F-842A-0294A9FB0818}"/>
              </a:ext>
            </a:extLst>
          </p:cNvPr>
          <p:cNvSpPr>
            <a:spLocks noGrp="1"/>
          </p:cNvSpPr>
          <p:nvPr>
            <p:ph type="body" idx="1"/>
          </p:nvPr>
        </p:nvSpPr>
        <p:spPr>
          <a:xfrm>
            <a:off x="1523999" y="4589463"/>
            <a:ext cx="9144001"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B94588B-131A-42F3-B76C-62BD65E4806B}"/>
              </a:ext>
            </a:extLst>
          </p:cNvPr>
          <p:cNvSpPr>
            <a:spLocks noGrp="1"/>
          </p:cNvSpPr>
          <p:nvPr>
            <p:ph type="dt" sz="half" idx="10"/>
          </p:nvPr>
        </p:nvSpPr>
        <p:spPr/>
        <p:txBody>
          <a:bodyPr/>
          <a:lstStyle/>
          <a:p>
            <a:fld id="{2151E2B6-236B-431D-B8D5-9CEBBDE464B3}" type="datetime1">
              <a:rPr lang="en-US" smtClean="0"/>
              <a:t>3/17/2023</a:t>
            </a:fld>
            <a:endParaRPr lang="en-US"/>
          </a:p>
        </p:txBody>
      </p:sp>
      <p:sp>
        <p:nvSpPr>
          <p:cNvPr id="5" name="Footer Placeholder 4">
            <a:extLst>
              <a:ext uri="{FF2B5EF4-FFF2-40B4-BE49-F238E27FC236}">
                <a16:creationId xmlns:a16="http://schemas.microsoft.com/office/drawing/2014/main" id="{E111AB28-20BD-4CD8-9840-985C3EDBA1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53C85C-3801-46F0-A100-616F5F2F82E9}"/>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41100162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5CB06-0454-4BF1-8011-F8B1A95954F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F920A70-D33B-4461-B74C-3F59ADB16141}"/>
              </a:ext>
            </a:extLst>
          </p:cNvPr>
          <p:cNvSpPr>
            <a:spLocks noGrp="1"/>
          </p:cNvSpPr>
          <p:nvPr>
            <p:ph sz="half" idx="1"/>
          </p:nvPr>
        </p:nvSpPr>
        <p:spPr>
          <a:xfrm>
            <a:off x="1408813" y="2163725"/>
            <a:ext cx="4610986" cy="40132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1881BDF9-836E-431C-8EFA-417A9BEE9F4B}"/>
              </a:ext>
            </a:extLst>
          </p:cNvPr>
          <p:cNvSpPr>
            <a:spLocks noGrp="1"/>
          </p:cNvSpPr>
          <p:nvPr>
            <p:ph sz="half" idx="2"/>
          </p:nvPr>
        </p:nvSpPr>
        <p:spPr>
          <a:xfrm>
            <a:off x="6257260" y="2163725"/>
            <a:ext cx="4853763" cy="40132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7CBD9F59-B591-4E2F-899E-3CA78CE82D45}"/>
              </a:ext>
            </a:extLst>
          </p:cNvPr>
          <p:cNvSpPr>
            <a:spLocks noGrp="1"/>
          </p:cNvSpPr>
          <p:nvPr>
            <p:ph type="dt" sz="half" idx="10"/>
          </p:nvPr>
        </p:nvSpPr>
        <p:spPr/>
        <p:txBody>
          <a:bodyPr/>
          <a:lstStyle/>
          <a:p>
            <a:fld id="{6941A68C-FD66-42B1-A308-7F5080611B81}" type="datetime1">
              <a:rPr lang="en-US" smtClean="0"/>
              <a:t>3/17/2023</a:t>
            </a:fld>
            <a:endParaRPr lang="en-US"/>
          </a:p>
        </p:txBody>
      </p:sp>
      <p:sp>
        <p:nvSpPr>
          <p:cNvPr id="6" name="Footer Placeholder 5">
            <a:extLst>
              <a:ext uri="{FF2B5EF4-FFF2-40B4-BE49-F238E27FC236}">
                <a16:creationId xmlns:a16="http://schemas.microsoft.com/office/drawing/2014/main" id="{046CFD12-B3EC-432C-B264-8AB571CAAFD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8F3CBBA-71B3-4857-80E7-525E89FD903F}"/>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2212128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C51886-4F39-4E3E-948D-DBC73F267AED}"/>
              </a:ext>
            </a:extLst>
          </p:cNvPr>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4B2C7B2A-B6BE-46FD-9278-A5246BF7EEB8}"/>
              </a:ext>
            </a:extLst>
          </p:cNvPr>
          <p:cNvSpPr>
            <a:spLocks noGrp="1"/>
          </p:cNvSpPr>
          <p:nvPr>
            <p:ph type="body" idx="1"/>
          </p:nvPr>
        </p:nvSpPr>
        <p:spPr>
          <a:xfrm>
            <a:off x="839788" y="1681163"/>
            <a:ext cx="5157787" cy="823912"/>
          </a:xfrm>
        </p:spPr>
        <p:txBody>
          <a:bodyPr anchor="b">
            <a:norm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AE85295-E4B5-4D75-954F-B07A2F4CABF8}"/>
              </a:ext>
            </a:extLst>
          </p:cNvPr>
          <p:cNvSpPr>
            <a:spLocks noGrp="1"/>
          </p:cNvSpPr>
          <p:nvPr>
            <p:ph sz="half" idx="2"/>
          </p:nvPr>
        </p:nvSpPr>
        <p:spPr>
          <a:xfrm>
            <a:off x="839788" y="2635623"/>
            <a:ext cx="5157787" cy="3554039"/>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E687ABF0-C78D-4589-8FA5-0D6238B4B084}"/>
              </a:ext>
            </a:extLst>
          </p:cNvPr>
          <p:cNvSpPr>
            <a:spLocks noGrp="1"/>
          </p:cNvSpPr>
          <p:nvPr>
            <p:ph type="body" sz="quarter" idx="3"/>
          </p:nvPr>
        </p:nvSpPr>
        <p:spPr>
          <a:xfrm>
            <a:off x="6172200" y="1681163"/>
            <a:ext cx="5183188" cy="823912"/>
          </a:xfrm>
        </p:spPr>
        <p:txBody>
          <a:bodyPr anchor="b">
            <a:norm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C6A4064-2E0A-4FC3-837B-14EC0EF3A652}"/>
              </a:ext>
            </a:extLst>
          </p:cNvPr>
          <p:cNvSpPr>
            <a:spLocks noGrp="1"/>
          </p:cNvSpPr>
          <p:nvPr>
            <p:ph sz="quarter" idx="4"/>
          </p:nvPr>
        </p:nvSpPr>
        <p:spPr>
          <a:xfrm>
            <a:off x="6172200" y="2635623"/>
            <a:ext cx="5183188" cy="3554040"/>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8E3C169-8D29-4CC4-9581-748178F3C00A}"/>
              </a:ext>
            </a:extLst>
          </p:cNvPr>
          <p:cNvSpPr>
            <a:spLocks noGrp="1"/>
          </p:cNvSpPr>
          <p:nvPr>
            <p:ph type="dt" sz="half" idx="10"/>
          </p:nvPr>
        </p:nvSpPr>
        <p:spPr/>
        <p:txBody>
          <a:bodyPr/>
          <a:lstStyle/>
          <a:p>
            <a:fld id="{6880CFF7-5114-4553-9F77-9142A8A1561B}" type="datetime1">
              <a:rPr lang="en-US" smtClean="0"/>
              <a:t>3/17/2023</a:t>
            </a:fld>
            <a:endParaRPr lang="en-US"/>
          </a:p>
        </p:txBody>
      </p:sp>
      <p:sp>
        <p:nvSpPr>
          <p:cNvPr id="8" name="Footer Placeholder 7">
            <a:extLst>
              <a:ext uri="{FF2B5EF4-FFF2-40B4-BE49-F238E27FC236}">
                <a16:creationId xmlns:a16="http://schemas.microsoft.com/office/drawing/2014/main" id="{F14EC709-AAD9-475C-AC6A-943A8E872A9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20C0E3E-587D-46EB-AAF5-011C137B0309}"/>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16955687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A3E062-B7F5-4D30-B416-1BBB4A7D0F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1BDFF7A-EBD3-4FEB-8451-5D7355069117}"/>
              </a:ext>
            </a:extLst>
          </p:cNvPr>
          <p:cNvSpPr>
            <a:spLocks noGrp="1"/>
          </p:cNvSpPr>
          <p:nvPr>
            <p:ph type="dt" sz="half" idx="10"/>
          </p:nvPr>
        </p:nvSpPr>
        <p:spPr/>
        <p:txBody>
          <a:bodyPr/>
          <a:lstStyle/>
          <a:p>
            <a:fld id="{1D187B28-8DE9-4E94-B682-680B257EC17A}" type="datetime1">
              <a:rPr lang="en-US" smtClean="0"/>
              <a:t>3/17/2023</a:t>
            </a:fld>
            <a:endParaRPr lang="en-US"/>
          </a:p>
        </p:txBody>
      </p:sp>
      <p:sp>
        <p:nvSpPr>
          <p:cNvPr id="4" name="Footer Placeholder 3">
            <a:extLst>
              <a:ext uri="{FF2B5EF4-FFF2-40B4-BE49-F238E27FC236}">
                <a16:creationId xmlns:a16="http://schemas.microsoft.com/office/drawing/2014/main" id="{08F54A2D-2C4B-4E1D-AC16-E3B1F1DDB56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C11F373-DB96-4AEA-8E3E-7EDEA213DEEC}"/>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5215713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A2485D4-41D3-4182-8DFE-2E0713EC0B8A}"/>
              </a:ext>
            </a:extLst>
          </p:cNvPr>
          <p:cNvSpPr>
            <a:spLocks noGrp="1"/>
          </p:cNvSpPr>
          <p:nvPr>
            <p:ph type="dt" sz="half" idx="10"/>
          </p:nvPr>
        </p:nvSpPr>
        <p:spPr/>
        <p:txBody>
          <a:bodyPr/>
          <a:lstStyle/>
          <a:p>
            <a:fld id="{7F0A9756-34AC-47F9-BFF2-20086A309429}" type="datetime1">
              <a:rPr lang="en-US" smtClean="0"/>
              <a:t>3/17/2023</a:t>
            </a:fld>
            <a:endParaRPr lang="en-US"/>
          </a:p>
        </p:txBody>
      </p:sp>
      <p:sp>
        <p:nvSpPr>
          <p:cNvPr id="3" name="Footer Placeholder 2">
            <a:extLst>
              <a:ext uri="{FF2B5EF4-FFF2-40B4-BE49-F238E27FC236}">
                <a16:creationId xmlns:a16="http://schemas.microsoft.com/office/drawing/2014/main" id="{C9753C5C-8415-4BF0-810D-A4C22F695EC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45EBFEA-4321-48C4-9CA1-43517540C698}"/>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37338283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09F8C-8071-4BE5-AD6F-C98F481D17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34135B3-14BA-4A88-B6B3-88B77B1C63E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77C3A4D-5B69-44B4-B17F-770E83F008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4F1C41D-2A59-4512-8034-6DB705787D78}"/>
              </a:ext>
            </a:extLst>
          </p:cNvPr>
          <p:cNvSpPr>
            <a:spLocks noGrp="1"/>
          </p:cNvSpPr>
          <p:nvPr>
            <p:ph type="dt" sz="half" idx="10"/>
          </p:nvPr>
        </p:nvSpPr>
        <p:spPr/>
        <p:txBody>
          <a:bodyPr/>
          <a:lstStyle/>
          <a:p>
            <a:fld id="{008A81CB-8777-4580-8984-E7B9942BA139}" type="datetime1">
              <a:rPr lang="en-US" smtClean="0"/>
              <a:t>3/17/2023</a:t>
            </a:fld>
            <a:endParaRPr lang="en-US"/>
          </a:p>
        </p:txBody>
      </p:sp>
      <p:sp>
        <p:nvSpPr>
          <p:cNvPr id="6" name="Footer Placeholder 5">
            <a:extLst>
              <a:ext uri="{FF2B5EF4-FFF2-40B4-BE49-F238E27FC236}">
                <a16:creationId xmlns:a16="http://schemas.microsoft.com/office/drawing/2014/main" id="{BD85C494-778C-4EE6-9402-242E1CDD9A6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F5677B9-C338-4033-9AFE-B8B81C5D8139}"/>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9777147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AB77DE-4C2E-476F-A419-57470FB66D9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A9FD1A0-93AE-469A-ADDF-2453B64CAAF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DC119C9C-EF97-4910-9419-6D7202609E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7A87172-A64E-4C38-82ED-2A7050B0FB68}"/>
              </a:ext>
            </a:extLst>
          </p:cNvPr>
          <p:cNvSpPr>
            <a:spLocks noGrp="1"/>
          </p:cNvSpPr>
          <p:nvPr>
            <p:ph type="dt" sz="half" idx="10"/>
          </p:nvPr>
        </p:nvSpPr>
        <p:spPr/>
        <p:txBody>
          <a:bodyPr/>
          <a:lstStyle/>
          <a:p>
            <a:fld id="{292A49A1-003C-49ED-A209-EA5D10D679AB}" type="datetime1">
              <a:rPr lang="en-US" smtClean="0"/>
              <a:t>3/17/2023</a:t>
            </a:fld>
            <a:endParaRPr lang="en-US"/>
          </a:p>
        </p:txBody>
      </p:sp>
      <p:sp>
        <p:nvSpPr>
          <p:cNvPr id="6" name="Footer Placeholder 5">
            <a:extLst>
              <a:ext uri="{FF2B5EF4-FFF2-40B4-BE49-F238E27FC236}">
                <a16:creationId xmlns:a16="http://schemas.microsoft.com/office/drawing/2014/main" id="{BC0C3E24-28E2-4512-BEA0-DAEC5E8465C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1F04F0D-DA84-434D-B136-BEE9FD80AB95}"/>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647360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9" name="Freeform: Shape 28">
            <a:extLst>
              <a:ext uri="{FF2B5EF4-FFF2-40B4-BE49-F238E27FC236}">
                <a16:creationId xmlns:a16="http://schemas.microsoft.com/office/drawing/2014/main" id="{7A08E557-10DB-421A-876E-1AE58F8E07C4}"/>
              </a:ext>
            </a:extLst>
          </p:cNvPr>
          <p:cNvSpPr/>
          <p:nvPr/>
        </p:nvSpPr>
        <p:spPr>
          <a:xfrm>
            <a:off x="8844703" y="3732560"/>
            <a:ext cx="3352193" cy="3125440"/>
          </a:xfrm>
          <a:custGeom>
            <a:avLst/>
            <a:gdLst>
              <a:gd name="connsiteX0" fmla="*/ 0 w 3352193"/>
              <a:gd name="connsiteY0" fmla="*/ 3125374 h 3125440"/>
              <a:gd name="connsiteX1" fmla="*/ 2579 w 3352193"/>
              <a:gd name="connsiteY1" fmla="*/ 3125440 h 3125440"/>
              <a:gd name="connsiteX2" fmla="*/ 0 w 3352193"/>
              <a:gd name="connsiteY2" fmla="*/ 3125440 h 3125440"/>
              <a:gd name="connsiteX3" fmla="*/ 3352193 w 3352193"/>
              <a:gd name="connsiteY3" fmla="*/ 0 h 3125440"/>
              <a:gd name="connsiteX4" fmla="*/ 3352193 w 3352193"/>
              <a:gd name="connsiteY4" fmla="*/ 3125440 h 3125440"/>
              <a:gd name="connsiteX5" fmla="*/ 2579 w 3352193"/>
              <a:gd name="connsiteY5" fmla="*/ 3125440 h 3125440"/>
              <a:gd name="connsiteX6" fmla="*/ 3348685 w 3352193"/>
              <a:gd name="connsiteY6" fmla="*/ 47035 h 3125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52193" h="3125440">
                <a:moveTo>
                  <a:pt x="0" y="3125374"/>
                </a:moveTo>
                <a:lnTo>
                  <a:pt x="2579" y="3125440"/>
                </a:lnTo>
                <a:lnTo>
                  <a:pt x="0" y="3125440"/>
                </a:lnTo>
                <a:close/>
                <a:moveTo>
                  <a:pt x="3352193" y="0"/>
                </a:moveTo>
                <a:lnTo>
                  <a:pt x="3352193" y="3125440"/>
                </a:lnTo>
                <a:lnTo>
                  <a:pt x="2579" y="3125440"/>
                </a:lnTo>
                <a:cubicBezTo>
                  <a:pt x="1744073" y="3125440"/>
                  <a:pt x="3176441" y="1776129"/>
                  <a:pt x="3348685" y="47035"/>
                </a:cubicBezTo>
                <a:close/>
              </a:path>
            </a:pathLst>
          </a:cu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Footer Placeholder 4">
            <a:extLst>
              <a:ext uri="{FF2B5EF4-FFF2-40B4-BE49-F238E27FC236}">
                <a16:creationId xmlns:a16="http://schemas.microsoft.com/office/drawing/2014/main" id="{EC2EBCA0-8609-4F35-8CA7-7AD35FDACD73}"/>
              </a:ext>
            </a:extLst>
          </p:cNvPr>
          <p:cNvSpPr>
            <a:spLocks noGrp="1"/>
          </p:cNvSpPr>
          <p:nvPr>
            <p:ph type="ftr" sz="quarter" idx="3"/>
          </p:nvPr>
        </p:nvSpPr>
        <p:spPr>
          <a:xfrm>
            <a:off x="175613" y="6434560"/>
            <a:ext cx="3428012" cy="365125"/>
          </a:xfrm>
          <a:prstGeom prst="rect">
            <a:avLst/>
          </a:prstGeom>
        </p:spPr>
        <p:txBody>
          <a:bodyPr vert="horz" lIns="91440" tIns="45720" rIns="91440" bIns="45720" rtlCol="0" anchor="ctr"/>
          <a:lstStyle>
            <a:lvl1pPr algn="l">
              <a:defRPr sz="1050" spc="50" baseline="0">
                <a:solidFill>
                  <a:schemeClr val="accent2"/>
                </a:solidFill>
                <a:latin typeface="+mn-lt"/>
              </a:defRPr>
            </a:lvl1pPr>
          </a:lstStyle>
          <a:p>
            <a:endParaRPr lang="en-US"/>
          </a:p>
        </p:txBody>
      </p:sp>
      <p:sp>
        <p:nvSpPr>
          <p:cNvPr id="2" name="Title Placeholder 1">
            <a:extLst>
              <a:ext uri="{FF2B5EF4-FFF2-40B4-BE49-F238E27FC236}">
                <a16:creationId xmlns:a16="http://schemas.microsoft.com/office/drawing/2014/main" id="{BFDA9639-38D2-4CD4-A861-F6B4C6CB99BD}"/>
              </a:ext>
            </a:extLst>
          </p:cNvPr>
          <p:cNvSpPr>
            <a:spLocks noGrp="1"/>
          </p:cNvSpPr>
          <p:nvPr>
            <p:ph type="title"/>
          </p:nvPr>
        </p:nvSpPr>
        <p:spPr>
          <a:xfrm>
            <a:off x="908775" y="590372"/>
            <a:ext cx="10202248" cy="132589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DDAF00B1-16C1-47B3-A7A0-B71468312896}"/>
              </a:ext>
            </a:extLst>
          </p:cNvPr>
          <p:cNvSpPr>
            <a:spLocks noGrp="1"/>
          </p:cNvSpPr>
          <p:nvPr>
            <p:ph type="body" idx="1"/>
          </p:nvPr>
        </p:nvSpPr>
        <p:spPr>
          <a:xfrm>
            <a:off x="918825" y="1916262"/>
            <a:ext cx="10192198" cy="4133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BCF9501-5B6B-4DAF-B59D-3C129ED805AC}"/>
              </a:ext>
            </a:extLst>
          </p:cNvPr>
          <p:cNvSpPr>
            <a:spLocks noGrp="1"/>
          </p:cNvSpPr>
          <p:nvPr>
            <p:ph type="dt" sz="half" idx="2"/>
          </p:nvPr>
        </p:nvSpPr>
        <p:spPr>
          <a:xfrm>
            <a:off x="9017000" y="6433202"/>
            <a:ext cx="2374150" cy="367841"/>
          </a:xfrm>
          <a:prstGeom prst="rect">
            <a:avLst/>
          </a:prstGeom>
        </p:spPr>
        <p:txBody>
          <a:bodyPr vert="horz" lIns="91440" tIns="45720" rIns="91440" bIns="45720" rtlCol="0" anchor="ctr"/>
          <a:lstStyle>
            <a:lvl1pPr algn="r">
              <a:defRPr sz="1050" spc="50" baseline="0">
                <a:solidFill>
                  <a:srgbClr val="FFFFFF"/>
                </a:solidFill>
                <a:latin typeface="+mn-lt"/>
              </a:defRPr>
            </a:lvl1pPr>
          </a:lstStyle>
          <a:p>
            <a:fld id="{AA9694F4-AEDC-4808-8ECA-755B26E3C43E}" type="datetime1">
              <a:rPr lang="en-US" smtClean="0"/>
              <a:t>3/17/2023</a:t>
            </a:fld>
            <a:endParaRPr lang="en-US" dirty="0"/>
          </a:p>
        </p:txBody>
      </p:sp>
      <p:sp>
        <p:nvSpPr>
          <p:cNvPr id="6" name="Slide Number Placeholder 5">
            <a:extLst>
              <a:ext uri="{FF2B5EF4-FFF2-40B4-BE49-F238E27FC236}">
                <a16:creationId xmlns:a16="http://schemas.microsoft.com/office/drawing/2014/main" id="{37685DBD-B7AE-41D8-8CF1-B21CD58E1B45}"/>
              </a:ext>
            </a:extLst>
          </p:cNvPr>
          <p:cNvSpPr>
            <a:spLocks noGrp="1"/>
          </p:cNvSpPr>
          <p:nvPr>
            <p:ph type="sldNum" sz="quarter" idx="4"/>
          </p:nvPr>
        </p:nvSpPr>
        <p:spPr>
          <a:xfrm>
            <a:off x="11391150" y="6433203"/>
            <a:ext cx="693263" cy="367842"/>
          </a:xfrm>
          <a:prstGeom prst="rect">
            <a:avLst/>
          </a:prstGeom>
        </p:spPr>
        <p:txBody>
          <a:bodyPr vert="horz" lIns="91440" tIns="45720" rIns="91440" bIns="45720" rtlCol="0" anchor="ctr"/>
          <a:lstStyle>
            <a:lvl1pPr algn="r">
              <a:defRPr sz="2000">
                <a:solidFill>
                  <a:srgbClr val="FFFFFF"/>
                </a:solidFill>
                <a:latin typeface="+mj-lt"/>
              </a:defRPr>
            </a:lvl1pPr>
          </a:lstStyle>
          <a:p>
            <a:fld id="{08AB70BE-1769-45B8-85A6-0C837432C7E6}" type="slidenum">
              <a:rPr lang="en-US" smtClean="0"/>
              <a:pPr/>
              <a:t>‹#›</a:t>
            </a:fld>
            <a:endParaRPr lang="en-US"/>
          </a:p>
        </p:txBody>
      </p:sp>
    </p:spTree>
    <p:extLst>
      <p:ext uri="{BB962C8B-B14F-4D97-AF65-F5344CB8AC3E}">
        <p14:creationId xmlns:p14="http://schemas.microsoft.com/office/powerpoint/2010/main" val="33776325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000" kern="1200">
          <a:solidFill>
            <a:schemeClr val="accent2"/>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5"/>
        </a:buClr>
        <a:buFont typeface="Arial" panose="020B0604020202020204" pitchFamily="34" charset="0"/>
        <a:buChar char="•"/>
        <a:defRPr sz="2000" kern="1200">
          <a:solidFill>
            <a:schemeClr val="tx2"/>
          </a:solidFill>
          <a:latin typeface="+mn-lt"/>
          <a:ea typeface="+mn-ea"/>
          <a:cs typeface="+mn-cs"/>
        </a:defRPr>
      </a:lvl1pPr>
      <a:lvl2pPr marL="685800" indent="-228600" algn="l" defTabSz="914400" rtl="0" eaLnBrk="1" latinLnBrk="0" hangingPunct="1">
        <a:lnSpc>
          <a:spcPct val="120000"/>
        </a:lnSpc>
        <a:spcBef>
          <a:spcPts val="500"/>
        </a:spcBef>
        <a:buClr>
          <a:schemeClr val="accent5"/>
        </a:buClr>
        <a:buFont typeface="Arial" panose="020B0604020202020204" pitchFamily="34" charset="0"/>
        <a:buChar char="•"/>
        <a:defRPr sz="1800" kern="1200">
          <a:solidFill>
            <a:schemeClr val="tx2"/>
          </a:solidFill>
          <a:latin typeface="+mn-lt"/>
          <a:ea typeface="+mn-ea"/>
          <a:cs typeface="+mn-cs"/>
        </a:defRPr>
      </a:lvl2pPr>
      <a:lvl3pPr marL="1143000" indent="-228600" algn="l" defTabSz="914400" rtl="0" eaLnBrk="1" latinLnBrk="0" hangingPunct="1">
        <a:lnSpc>
          <a:spcPct val="120000"/>
        </a:lnSpc>
        <a:spcBef>
          <a:spcPts val="500"/>
        </a:spcBef>
        <a:buClr>
          <a:schemeClr val="accent5"/>
        </a:buClr>
        <a:buFont typeface="Arial" panose="020B0604020202020204" pitchFamily="34" charset="0"/>
        <a:buChar char="•"/>
        <a:defRPr sz="1600" kern="1200">
          <a:solidFill>
            <a:schemeClr val="tx2"/>
          </a:solidFill>
          <a:latin typeface="+mn-lt"/>
          <a:ea typeface="+mn-ea"/>
          <a:cs typeface="+mn-cs"/>
        </a:defRPr>
      </a:lvl3pPr>
      <a:lvl4pPr marL="1600200" indent="-228600" algn="l" defTabSz="914400" rtl="0" eaLnBrk="1" latinLnBrk="0" hangingPunct="1">
        <a:lnSpc>
          <a:spcPct val="120000"/>
        </a:lnSpc>
        <a:spcBef>
          <a:spcPts val="500"/>
        </a:spcBef>
        <a:buClr>
          <a:schemeClr val="accent5"/>
        </a:buClr>
        <a:buFont typeface="Arial" panose="020B0604020202020204" pitchFamily="34" charset="0"/>
        <a:buChar char="•"/>
        <a:defRPr sz="1400" kern="1200">
          <a:solidFill>
            <a:schemeClr val="tx2"/>
          </a:solidFill>
          <a:latin typeface="+mn-lt"/>
          <a:ea typeface="+mn-ea"/>
          <a:cs typeface="+mn-cs"/>
        </a:defRPr>
      </a:lvl4pPr>
      <a:lvl5pPr marL="2057400" indent="-228600" algn="l" defTabSz="914400" rtl="0" eaLnBrk="1" latinLnBrk="0" hangingPunct="1">
        <a:lnSpc>
          <a:spcPct val="120000"/>
        </a:lnSpc>
        <a:spcBef>
          <a:spcPts val="500"/>
        </a:spcBef>
        <a:buClr>
          <a:schemeClr val="accent5"/>
        </a:buClr>
        <a:buFont typeface="Arial" panose="020B0604020202020204" pitchFamily="34" charset="0"/>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orient="horz" pos="2736">
          <p15:clr>
            <a:srgbClr val="F26B43"/>
          </p15:clr>
        </p15:guide>
        <p15:guide id="4" orient="horz" pos="3312">
          <p15:clr>
            <a:srgbClr val="F26B43"/>
          </p15:clr>
        </p15:guide>
        <p15:guide id="5" orient="horz" pos="432">
          <p15:clr>
            <a:srgbClr val="F26B43"/>
          </p15:clr>
        </p15:guide>
        <p15:guide id="7" pos="4416">
          <p15:clr>
            <a:srgbClr val="F26B43"/>
          </p15:clr>
        </p15:guide>
        <p15:guide id="8" pos="5568">
          <p15:clr>
            <a:srgbClr val="F26B43"/>
          </p15:clr>
        </p15:guide>
        <p15:guide id="9" pos="7296">
          <p15:clr>
            <a:srgbClr val="F26B43"/>
          </p15:clr>
        </p15:guide>
        <p15:guide id="10" pos="2688">
          <p15:clr>
            <a:srgbClr val="F26B43"/>
          </p15:clr>
        </p15:guide>
        <p15:guide id="11" pos="1536">
          <p15:clr>
            <a:srgbClr val="F26B43"/>
          </p15:clr>
        </p15:guide>
        <p15:guide id="12" pos="384">
          <p15:clr>
            <a:srgbClr val="F26B43"/>
          </p15:clr>
        </p15:guide>
        <p15:guide id="13" pos="2112">
          <p15:clr>
            <a:srgbClr val="F26B43"/>
          </p15:clr>
        </p15:guide>
        <p15:guide id="14" pos="4992">
          <p15:clr>
            <a:srgbClr val="F26B43"/>
          </p15:clr>
        </p15:guide>
        <p15:guide id="15" pos="6720">
          <p15:clr>
            <a:srgbClr val="F26B43"/>
          </p15:clr>
        </p15:guide>
        <p15:guide id="16" pos="960">
          <p15:clr>
            <a:srgbClr val="F26B43"/>
          </p15:clr>
        </p15:guide>
        <p15:guide id="17" pos="3264">
          <p15:clr>
            <a:srgbClr val="F26B43"/>
          </p15:clr>
        </p15:guide>
        <p15:guide id="18" orient="horz" pos="1008">
          <p15:clr>
            <a:srgbClr val="F26B43"/>
          </p15:clr>
        </p15:guide>
        <p15:guide id="19" orient="horz" pos="3888">
          <p15:clr>
            <a:srgbClr val="F26B43"/>
          </p15:clr>
        </p15:guide>
        <p15:guide id="20" pos="6144">
          <p15:clr>
            <a:srgbClr val="F26B43"/>
          </p15:clr>
        </p15:guide>
        <p15:guide id="21" orient="horz" pos="1584">
          <p15:clr>
            <a:srgbClr val="F26B43"/>
          </p15:clr>
        </p15:guide>
        <p15:guide id="22" pos="576">
          <p15:clr>
            <a:srgbClr val="F26B43"/>
          </p15:clr>
        </p15:guide>
        <p15:guide id="23" pos="7104">
          <p15:clr>
            <a:srgbClr val="F26B43"/>
          </p15:clr>
        </p15:guide>
        <p15:guide id="24" pos="768">
          <p15:clr>
            <a:srgbClr val="F26B43"/>
          </p15:clr>
        </p15:guide>
        <p15:guide id="25" pos="6912">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1434DE-BD79-7E9B-59A5-56A4C7DDCC69}"/>
              </a:ext>
            </a:extLst>
          </p:cNvPr>
          <p:cNvSpPr>
            <a:spLocks noGrp="1"/>
          </p:cNvSpPr>
          <p:nvPr>
            <p:ph type="ctrTitle"/>
          </p:nvPr>
        </p:nvSpPr>
        <p:spPr>
          <a:xfrm>
            <a:off x="1249326" y="1526796"/>
            <a:ext cx="8641294" cy="2038525"/>
          </a:xfrm>
        </p:spPr>
        <p:txBody>
          <a:bodyPr>
            <a:normAutofit fontScale="90000"/>
          </a:bodyPr>
          <a:lstStyle/>
          <a:p>
            <a:pPr algn="ctr"/>
            <a:r>
              <a:rPr lang="el-GR" sz="4400" dirty="0">
                <a:latin typeface="Arial" panose="020B0604020202020204" pitchFamily="34" charset="0"/>
                <a:cs typeface="Arial" panose="020B0604020202020204" pitchFamily="34" charset="0"/>
              </a:rPr>
              <a:t>ΤΑ ΔΙΚΑΙΩΜΑΤΑ ΤΩΝ ΨΥΧΙΚΑ ΑΣΘΕΝΩΝ ΜΕΣΑ ΑΠΟ ΤΟ ΝΟΜΙΚΟ ΠΛΑΙΣΙΟ ΠΡΟΣΤΑΣΙΑΣ ΠΡΟΣΩΠΙΚΩΝ ΔΕΔΟΜΕΝΩΝ </a:t>
            </a:r>
          </a:p>
        </p:txBody>
      </p:sp>
      <p:sp>
        <p:nvSpPr>
          <p:cNvPr id="5" name="TextBox 4">
            <a:extLst>
              <a:ext uri="{FF2B5EF4-FFF2-40B4-BE49-F238E27FC236}">
                <a16:creationId xmlns:a16="http://schemas.microsoft.com/office/drawing/2014/main" id="{8CC67B94-39C0-658D-8C8C-844A800BDE46}"/>
              </a:ext>
            </a:extLst>
          </p:cNvPr>
          <p:cNvSpPr txBox="1"/>
          <p:nvPr/>
        </p:nvSpPr>
        <p:spPr>
          <a:xfrm>
            <a:off x="1073791" y="4563611"/>
            <a:ext cx="8187655" cy="923330"/>
          </a:xfrm>
          <a:prstGeom prst="rect">
            <a:avLst/>
          </a:prstGeom>
          <a:noFill/>
        </p:spPr>
        <p:txBody>
          <a:bodyPr wrap="square" rtlCol="0">
            <a:spAutoFit/>
          </a:bodyPr>
          <a:lstStyle/>
          <a:p>
            <a:r>
              <a:rPr lang="el-GR" sz="1800" dirty="0">
                <a:latin typeface="Arial" panose="020B0604020202020204" pitchFamily="34" charset="0"/>
                <a:cs typeface="Arial" panose="020B0604020202020204" pitchFamily="34" charset="0"/>
              </a:rPr>
              <a:t>Ειρήνη </a:t>
            </a:r>
            <a:r>
              <a:rPr lang="el-GR" sz="1800" dirty="0" err="1">
                <a:latin typeface="Arial" panose="020B0604020202020204" pitchFamily="34" charset="0"/>
                <a:cs typeface="Arial" panose="020B0604020202020204" pitchFamily="34" charset="0"/>
              </a:rPr>
              <a:t>Λοϊζίδου</a:t>
            </a:r>
            <a:r>
              <a:rPr lang="el-GR" sz="1800" dirty="0">
                <a:latin typeface="Arial" panose="020B0604020202020204" pitchFamily="34" charset="0"/>
                <a:cs typeface="Arial" panose="020B0604020202020204" pitchFamily="34" charset="0"/>
              </a:rPr>
              <a:t> Νικολαΐδου</a:t>
            </a:r>
          </a:p>
          <a:p>
            <a:r>
              <a:rPr lang="el-GR" sz="1800" dirty="0">
                <a:latin typeface="Arial" panose="020B0604020202020204" pitchFamily="34" charset="0"/>
                <a:cs typeface="Arial" panose="020B0604020202020204" pitchFamily="34" charset="0"/>
              </a:rPr>
              <a:t>Επίτροπος Προστασίας</a:t>
            </a:r>
          </a:p>
          <a:p>
            <a:r>
              <a:rPr lang="el-GR" sz="1800" dirty="0">
                <a:latin typeface="Arial" panose="020B0604020202020204" pitchFamily="34" charset="0"/>
                <a:cs typeface="Arial" panose="020B0604020202020204" pitchFamily="34" charset="0"/>
              </a:rPr>
              <a:t>Δεδομένων Προσωπικού Χαρακτήρα                                       18 Μαρτίου 2023</a:t>
            </a:r>
            <a:endParaRPr lang="en-US" sz="1800" dirty="0">
              <a:latin typeface="Arial" panose="020B0604020202020204" pitchFamily="34" charset="0"/>
              <a:cs typeface="Arial" panose="020B0604020202020204" pitchFamily="34" charset="0"/>
            </a:endParaRPr>
          </a:p>
        </p:txBody>
      </p:sp>
      <p:pic>
        <p:nvPicPr>
          <p:cNvPr id="6" name="Picture 5">
            <a:extLst>
              <a:ext uri="{FF2B5EF4-FFF2-40B4-BE49-F238E27FC236}">
                <a16:creationId xmlns:a16="http://schemas.microsoft.com/office/drawing/2014/main" id="{2433D6D0-34A2-0723-7157-DF3AA6AAA3A3}"/>
              </a:ext>
            </a:extLst>
          </p:cNvPr>
          <p:cNvPicPr>
            <a:picLocks noChangeAspect="1"/>
          </p:cNvPicPr>
          <p:nvPr/>
        </p:nvPicPr>
        <p:blipFill>
          <a:blip r:embed="rId2"/>
          <a:stretch>
            <a:fillRect/>
          </a:stretch>
        </p:blipFill>
        <p:spPr>
          <a:xfrm>
            <a:off x="193120" y="6042991"/>
            <a:ext cx="712136" cy="712136"/>
          </a:xfrm>
          <a:prstGeom prst="rect">
            <a:avLst/>
          </a:prstGeom>
        </p:spPr>
      </p:pic>
    </p:spTree>
    <p:extLst>
      <p:ext uri="{BB962C8B-B14F-4D97-AF65-F5344CB8AC3E}">
        <p14:creationId xmlns:p14="http://schemas.microsoft.com/office/powerpoint/2010/main" val="11926870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B3D57-4258-9075-BD08-B811EF2570C3}"/>
              </a:ext>
            </a:extLst>
          </p:cNvPr>
          <p:cNvSpPr>
            <a:spLocks noGrp="1"/>
          </p:cNvSpPr>
          <p:nvPr>
            <p:ph type="title"/>
          </p:nvPr>
        </p:nvSpPr>
        <p:spPr/>
        <p:txBody>
          <a:bodyPr/>
          <a:lstStyle/>
          <a:p>
            <a:r>
              <a:rPr lang="el-GR" dirty="0"/>
              <a:t>Συγκατάθεση</a:t>
            </a:r>
          </a:p>
        </p:txBody>
      </p:sp>
      <p:sp>
        <p:nvSpPr>
          <p:cNvPr id="3" name="Content Placeholder 2">
            <a:extLst>
              <a:ext uri="{FF2B5EF4-FFF2-40B4-BE49-F238E27FC236}">
                <a16:creationId xmlns:a16="http://schemas.microsoft.com/office/drawing/2014/main" id="{9FF89FE5-156B-70CD-C68F-B122EDBBB0E3}"/>
              </a:ext>
            </a:extLst>
          </p:cNvPr>
          <p:cNvSpPr>
            <a:spLocks noGrp="1"/>
          </p:cNvSpPr>
          <p:nvPr>
            <p:ph idx="1"/>
          </p:nvPr>
        </p:nvSpPr>
        <p:spPr/>
        <p:txBody>
          <a:bodyPr>
            <a:normAutofit/>
          </a:bodyPr>
          <a:lstStyle/>
          <a:p>
            <a:pPr algn="just">
              <a:buFont typeface="Wingdings" panose="05000000000000000000" pitchFamily="2" charset="2"/>
              <a:buChar char="Ø"/>
            </a:pPr>
            <a:r>
              <a:rPr lang="el-GR" sz="2000" dirty="0">
                <a:solidFill>
                  <a:schemeClr val="tx1"/>
                </a:solidFill>
                <a:latin typeface="Arial" panose="020B0604020202020204" pitchFamily="34" charset="0"/>
                <a:cs typeface="Arial" panose="020B0604020202020204" pitchFamily="34" charset="0"/>
              </a:rPr>
              <a:t>Ελεύθερη, ρητή και ειδική δήλωση</a:t>
            </a:r>
          </a:p>
          <a:p>
            <a:pPr algn="just">
              <a:buFont typeface="Wingdings" panose="05000000000000000000" pitchFamily="2" charset="2"/>
              <a:buChar char="Ø"/>
            </a:pPr>
            <a:r>
              <a:rPr lang="el-GR" sz="2000" dirty="0">
                <a:solidFill>
                  <a:schemeClr val="tx1"/>
                </a:solidFill>
                <a:latin typeface="Arial" panose="020B0604020202020204" pitchFamily="34" charset="0"/>
                <a:cs typeface="Arial" panose="020B0604020202020204" pitchFamily="34" charset="0"/>
              </a:rPr>
              <a:t>Δίνεται με πλήρη επίγνωση, μετά από ενημέρωση στο υποκείμενο των δεδομένων</a:t>
            </a:r>
          </a:p>
          <a:p>
            <a:pPr algn="just">
              <a:buFont typeface="Wingdings" panose="05000000000000000000" pitchFamily="2" charset="2"/>
              <a:buChar char="Ø"/>
            </a:pPr>
            <a:r>
              <a:rPr lang="el-GR" sz="2000" dirty="0">
                <a:solidFill>
                  <a:schemeClr val="tx1"/>
                </a:solidFill>
                <a:latin typeface="Arial" panose="020B0604020202020204" pitchFamily="34" charset="0"/>
                <a:cs typeface="Arial" panose="020B0604020202020204" pitchFamily="34" charset="0"/>
              </a:rPr>
              <a:t>Λαμβάνεται από τον ίδιο τον παραλήπτη ή από τον νόμιμο αντιπρόσωπό του</a:t>
            </a:r>
          </a:p>
          <a:p>
            <a:pPr algn="just">
              <a:buFont typeface="Wingdings" panose="05000000000000000000" pitchFamily="2" charset="2"/>
              <a:buChar char="Ø"/>
            </a:pPr>
            <a:r>
              <a:rPr lang="el-GR" sz="2000" dirty="0">
                <a:solidFill>
                  <a:schemeClr val="tx1"/>
                </a:solidFill>
                <a:latin typeface="Arial" panose="020B0604020202020204" pitchFamily="34" charset="0"/>
                <a:cs typeface="Arial" panose="020B0604020202020204" pitchFamily="34" charset="0"/>
              </a:rPr>
              <a:t>Πρέπει να λαμβάνεται, ασχέτως εάν ο αριθμός ή η διεύθυνση των παραληπτών τους είναι διαθέσιμα σε πηγές ανοιχτές προς το κοινό</a:t>
            </a:r>
          </a:p>
          <a:p>
            <a:pPr algn="just">
              <a:buFont typeface="Wingdings" panose="05000000000000000000" pitchFamily="2" charset="2"/>
              <a:buChar char="Ø"/>
            </a:pPr>
            <a:r>
              <a:rPr lang="el-GR" sz="2000" dirty="0">
                <a:solidFill>
                  <a:schemeClr val="tx1"/>
                </a:solidFill>
                <a:latin typeface="Arial" panose="020B0604020202020204" pitchFamily="34" charset="0"/>
                <a:cs typeface="Arial" panose="020B0604020202020204" pitchFamily="34" charset="0"/>
              </a:rPr>
              <a:t>Δικαίωμα ανάκλησης συγκατάθεσης ανά πάσα στιγμή</a:t>
            </a:r>
          </a:p>
          <a:p>
            <a:pPr marL="0" indent="0">
              <a:buNone/>
            </a:pPr>
            <a:endParaRPr lang="el-GR" dirty="0"/>
          </a:p>
        </p:txBody>
      </p:sp>
      <p:pic>
        <p:nvPicPr>
          <p:cNvPr id="4" name="Picture 3">
            <a:extLst>
              <a:ext uri="{FF2B5EF4-FFF2-40B4-BE49-F238E27FC236}">
                <a16:creationId xmlns:a16="http://schemas.microsoft.com/office/drawing/2014/main" id="{C4682737-2784-DFB8-8604-54F55B1B391A}"/>
              </a:ext>
            </a:extLst>
          </p:cNvPr>
          <p:cNvPicPr>
            <a:picLocks noChangeAspect="1"/>
          </p:cNvPicPr>
          <p:nvPr/>
        </p:nvPicPr>
        <p:blipFill>
          <a:blip r:embed="rId2"/>
          <a:stretch>
            <a:fillRect/>
          </a:stretch>
        </p:blipFill>
        <p:spPr>
          <a:xfrm>
            <a:off x="193120" y="6042991"/>
            <a:ext cx="712136" cy="712136"/>
          </a:xfrm>
          <a:prstGeom prst="rect">
            <a:avLst/>
          </a:prstGeom>
        </p:spPr>
      </p:pic>
      <p:sp>
        <p:nvSpPr>
          <p:cNvPr id="5" name="Slide Number Placeholder 4">
            <a:extLst>
              <a:ext uri="{FF2B5EF4-FFF2-40B4-BE49-F238E27FC236}">
                <a16:creationId xmlns:a16="http://schemas.microsoft.com/office/drawing/2014/main" id="{BF10B964-A826-58B4-4100-8E4EDFCC5D84}"/>
              </a:ext>
            </a:extLst>
          </p:cNvPr>
          <p:cNvSpPr>
            <a:spLocks noGrp="1"/>
          </p:cNvSpPr>
          <p:nvPr>
            <p:ph type="sldNum" sz="quarter" idx="12"/>
          </p:nvPr>
        </p:nvSpPr>
        <p:spPr/>
        <p:txBody>
          <a:bodyPr/>
          <a:lstStyle/>
          <a:p>
            <a:fld id="{08AB70BE-1769-45B8-85A6-0C837432C7E6}" type="slidenum">
              <a:rPr lang="en-US" sz="1600" smtClean="0">
                <a:latin typeface="Arial" panose="020B0604020202020204" pitchFamily="34" charset="0"/>
                <a:cs typeface="Arial" panose="020B0604020202020204" pitchFamily="34" charset="0"/>
              </a:rPr>
              <a:t>10</a:t>
            </a:fld>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412945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2AA6C3-C64C-D1C0-2EA7-4A127073D88F}"/>
              </a:ext>
            </a:extLst>
          </p:cNvPr>
          <p:cNvSpPr>
            <a:spLocks noGrp="1"/>
          </p:cNvSpPr>
          <p:nvPr>
            <p:ph type="title"/>
          </p:nvPr>
        </p:nvSpPr>
        <p:spPr/>
        <p:txBody>
          <a:bodyPr/>
          <a:lstStyle/>
          <a:p>
            <a:r>
              <a:rPr lang="el-GR" dirty="0"/>
              <a:t>Δικαιώματα των υποκειμένων των δεδομένων</a:t>
            </a:r>
          </a:p>
        </p:txBody>
      </p:sp>
      <p:sp>
        <p:nvSpPr>
          <p:cNvPr id="3" name="Content Placeholder 2">
            <a:extLst>
              <a:ext uri="{FF2B5EF4-FFF2-40B4-BE49-F238E27FC236}">
                <a16:creationId xmlns:a16="http://schemas.microsoft.com/office/drawing/2014/main" id="{07E279CF-02B3-8F23-AB96-891851730BB5}"/>
              </a:ext>
            </a:extLst>
          </p:cNvPr>
          <p:cNvSpPr>
            <a:spLocks noGrp="1"/>
          </p:cNvSpPr>
          <p:nvPr>
            <p:ph idx="1"/>
          </p:nvPr>
        </p:nvSpPr>
        <p:spPr/>
        <p:txBody>
          <a:bodyPr>
            <a:normAutofit lnSpcReduction="10000"/>
          </a:bodyPr>
          <a:lstStyle/>
          <a:p>
            <a:pPr algn="just"/>
            <a:r>
              <a:rPr lang="el-GR" sz="2000" dirty="0">
                <a:latin typeface="Arial" panose="020B0604020202020204" pitchFamily="34" charset="0"/>
                <a:cs typeface="Arial" panose="020B0604020202020204" pitchFamily="34" charset="0"/>
              </a:rPr>
              <a:t>Ενημέρωσης </a:t>
            </a:r>
          </a:p>
          <a:p>
            <a:pPr algn="just"/>
            <a:r>
              <a:rPr lang="el-GR" sz="2000" dirty="0">
                <a:latin typeface="Arial" panose="020B0604020202020204" pitchFamily="34" charset="0"/>
                <a:cs typeface="Arial" panose="020B0604020202020204" pitchFamily="34" charset="0"/>
              </a:rPr>
              <a:t>Πρόσβασης</a:t>
            </a:r>
          </a:p>
          <a:p>
            <a:pPr algn="just"/>
            <a:r>
              <a:rPr lang="el-GR" sz="2000" dirty="0">
                <a:latin typeface="Arial" panose="020B0604020202020204" pitchFamily="34" charset="0"/>
                <a:cs typeface="Arial" panose="020B0604020202020204" pitchFamily="34" charset="0"/>
              </a:rPr>
              <a:t>Διόρθωσης </a:t>
            </a:r>
          </a:p>
          <a:p>
            <a:pPr algn="just"/>
            <a:r>
              <a:rPr lang="el-GR" sz="2000" dirty="0">
                <a:latin typeface="Arial" panose="020B0604020202020204" pitchFamily="34" charset="0"/>
                <a:cs typeface="Arial" panose="020B0604020202020204" pitchFamily="34" charset="0"/>
              </a:rPr>
              <a:t>Διαγραφής</a:t>
            </a:r>
          </a:p>
          <a:p>
            <a:pPr algn="just"/>
            <a:r>
              <a:rPr lang="el-GR" sz="2000" dirty="0">
                <a:latin typeface="Arial" panose="020B0604020202020204" pitchFamily="34" charset="0"/>
                <a:cs typeface="Arial" panose="020B0604020202020204" pitchFamily="34" charset="0"/>
              </a:rPr>
              <a:t>Περιορισμού της επεξεργασίας </a:t>
            </a:r>
          </a:p>
          <a:p>
            <a:pPr algn="just"/>
            <a:r>
              <a:rPr lang="el-GR" sz="2000" dirty="0">
                <a:latin typeface="Arial" panose="020B0604020202020204" pitchFamily="34" charset="0"/>
                <a:cs typeface="Arial" panose="020B0604020202020204" pitchFamily="34" charset="0"/>
              </a:rPr>
              <a:t>Εναντίωσης</a:t>
            </a:r>
          </a:p>
          <a:p>
            <a:pPr algn="just"/>
            <a:r>
              <a:rPr lang="el-GR" sz="2000" dirty="0">
                <a:latin typeface="Arial" panose="020B0604020202020204" pitchFamily="34" charset="0"/>
                <a:cs typeface="Arial" panose="020B0604020202020204" pitchFamily="34" charset="0"/>
              </a:rPr>
              <a:t>Φορητότητας των δεδομένων</a:t>
            </a:r>
          </a:p>
          <a:p>
            <a:pPr algn="just"/>
            <a:r>
              <a:rPr lang="el-GR" sz="2000" dirty="0">
                <a:latin typeface="Arial" panose="020B0604020202020204" pitchFamily="34" charset="0"/>
                <a:cs typeface="Arial" panose="020B0604020202020204" pitchFamily="34" charset="0"/>
              </a:rPr>
              <a:t>Αντίρρησης σε αυτοματοποιημένη απόφαση περιλαμβανομένης της κατάρτισης προφίλ</a:t>
            </a:r>
          </a:p>
          <a:p>
            <a:pPr marL="0" indent="0">
              <a:buNone/>
            </a:pPr>
            <a:endParaRPr lang="el-GR" dirty="0"/>
          </a:p>
        </p:txBody>
      </p:sp>
      <p:pic>
        <p:nvPicPr>
          <p:cNvPr id="4" name="Picture 3">
            <a:extLst>
              <a:ext uri="{FF2B5EF4-FFF2-40B4-BE49-F238E27FC236}">
                <a16:creationId xmlns:a16="http://schemas.microsoft.com/office/drawing/2014/main" id="{7AE0277B-1A6D-7DBB-ADBD-F9F5B3550444}"/>
              </a:ext>
            </a:extLst>
          </p:cNvPr>
          <p:cNvPicPr>
            <a:picLocks noChangeAspect="1"/>
          </p:cNvPicPr>
          <p:nvPr/>
        </p:nvPicPr>
        <p:blipFill>
          <a:blip r:embed="rId2"/>
          <a:stretch>
            <a:fillRect/>
          </a:stretch>
        </p:blipFill>
        <p:spPr>
          <a:xfrm>
            <a:off x="193120" y="6042991"/>
            <a:ext cx="712136" cy="712136"/>
          </a:xfrm>
          <a:prstGeom prst="rect">
            <a:avLst/>
          </a:prstGeom>
        </p:spPr>
      </p:pic>
      <p:sp>
        <p:nvSpPr>
          <p:cNvPr id="5" name="Slide Number Placeholder 4">
            <a:extLst>
              <a:ext uri="{FF2B5EF4-FFF2-40B4-BE49-F238E27FC236}">
                <a16:creationId xmlns:a16="http://schemas.microsoft.com/office/drawing/2014/main" id="{BF96816F-D1F6-9B37-6C53-28800C8E068B}"/>
              </a:ext>
            </a:extLst>
          </p:cNvPr>
          <p:cNvSpPr>
            <a:spLocks noGrp="1"/>
          </p:cNvSpPr>
          <p:nvPr>
            <p:ph type="sldNum" sz="quarter" idx="12"/>
          </p:nvPr>
        </p:nvSpPr>
        <p:spPr/>
        <p:txBody>
          <a:bodyPr/>
          <a:lstStyle/>
          <a:p>
            <a:fld id="{08AB70BE-1769-45B8-85A6-0C837432C7E6}" type="slidenum">
              <a:rPr lang="en-US" sz="1600" smtClean="0">
                <a:latin typeface="Arial" panose="020B0604020202020204" pitchFamily="34" charset="0"/>
                <a:cs typeface="Arial" panose="020B0604020202020204" pitchFamily="34" charset="0"/>
              </a:rPr>
              <a:t>11</a:t>
            </a:fld>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50159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20B8D-0DED-A547-E83B-0EC02A43E87C}"/>
              </a:ext>
            </a:extLst>
          </p:cNvPr>
          <p:cNvSpPr>
            <a:spLocks noGrp="1"/>
          </p:cNvSpPr>
          <p:nvPr>
            <p:ph type="title"/>
          </p:nvPr>
        </p:nvSpPr>
        <p:spPr/>
        <p:txBody>
          <a:bodyPr/>
          <a:lstStyle/>
          <a:p>
            <a:r>
              <a:rPr lang="el-GR" dirty="0"/>
              <a:t>Δικαίωμα ενημέρωσης</a:t>
            </a:r>
          </a:p>
        </p:txBody>
      </p:sp>
      <p:sp>
        <p:nvSpPr>
          <p:cNvPr id="3" name="Content Placeholder 2">
            <a:extLst>
              <a:ext uri="{FF2B5EF4-FFF2-40B4-BE49-F238E27FC236}">
                <a16:creationId xmlns:a16="http://schemas.microsoft.com/office/drawing/2014/main" id="{C5DAAD98-1862-4431-97C4-1FEFBA531670}"/>
              </a:ext>
            </a:extLst>
          </p:cNvPr>
          <p:cNvSpPr>
            <a:spLocks noGrp="1"/>
          </p:cNvSpPr>
          <p:nvPr>
            <p:ph idx="1"/>
          </p:nvPr>
        </p:nvSpPr>
        <p:spPr/>
        <p:txBody>
          <a:bodyPr>
            <a:normAutofit/>
          </a:bodyPr>
          <a:lstStyle/>
          <a:p>
            <a:pPr lvl="1" algn="just">
              <a:defRPr/>
            </a:pPr>
            <a:r>
              <a:rPr lang="el-GR" dirty="0">
                <a:latin typeface="Arial" panose="020B0604020202020204" pitchFamily="34" charset="0"/>
                <a:cs typeface="Arial" panose="020B0604020202020204" pitchFamily="34" charset="0"/>
              </a:rPr>
              <a:t>Σε συνοπτική, διαφανή, κατανοητή και εύκολα προσβάσιμη μορφή, χρησιμοποιώντας σαφή και απλή διατύπωση, ιδίως όταν πρόκειται για πληροφορία απευθυνόμενη σε παιδιά</a:t>
            </a:r>
          </a:p>
          <a:p>
            <a:pPr marL="1371600" lvl="3" indent="0" algn="just">
              <a:buNone/>
              <a:defRPr/>
            </a:pPr>
            <a:endParaRPr lang="el-GR" sz="1800" dirty="0">
              <a:latin typeface="Arial" panose="020B0604020202020204" pitchFamily="34" charset="0"/>
              <a:cs typeface="Arial" panose="020B0604020202020204" pitchFamily="34" charset="0"/>
            </a:endParaRPr>
          </a:p>
          <a:p>
            <a:pPr lvl="1" algn="just">
              <a:defRPr/>
            </a:pPr>
            <a:r>
              <a:rPr lang="el-GR" dirty="0">
                <a:latin typeface="Arial" panose="020B0604020202020204" pitchFamily="34" charset="0"/>
                <a:cs typeface="Arial" panose="020B0604020202020204" pitchFamily="34" charset="0"/>
              </a:rPr>
              <a:t>Όταν η επεξεργασία ειδικών κατηγοριών δεδομένων </a:t>
            </a:r>
            <a:r>
              <a:rPr lang="el-GR" b="1" dirty="0">
                <a:latin typeface="Arial" panose="020B0604020202020204" pitchFamily="34" charset="0"/>
                <a:cs typeface="Arial" panose="020B0604020202020204" pitchFamily="34" charset="0"/>
              </a:rPr>
              <a:t>βασίστηκε στη συγκατάθεση του ατόμου</a:t>
            </a:r>
            <a:r>
              <a:rPr lang="el-GR" i="1" dirty="0">
                <a:latin typeface="Arial" panose="020B0604020202020204" pitchFamily="34" charset="0"/>
                <a:cs typeface="Arial" panose="020B0604020202020204" pitchFamily="34" charset="0"/>
              </a:rPr>
              <a:t>, </a:t>
            </a:r>
            <a:r>
              <a:rPr lang="el-GR" dirty="0">
                <a:latin typeface="Arial" panose="020B0604020202020204" pitchFamily="34" charset="0"/>
                <a:cs typeface="Arial" panose="020B0604020202020204" pitchFamily="34" charset="0"/>
              </a:rPr>
              <a:t>πρέπει να ενημερωθεί ότι μπορεί να ανακαλέσει τη συγκατάθεσή του ανά πάσα στιγμή, ανεξάρτητα αν τα δεδομένα αυτά έχουν συλλεγεί από το ίδιο το άτομο ή από τρίτο  </a:t>
            </a:r>
            <a:endParaRPr lang="el-GR" sz="1800" dirty="0"/>
          </a:p>
          <a:p>
            <a:pPr marL="0" indent="0">
              <a:buNone/>
            </a:pPr>
            <a:endParaRPr lang="el-GR" dirty="0"/>
          </a:p>
        </p:txBody>
      </p:sp>
      <p:pic>
        <p:nvPicPr>
          <p:cNvPr id="4" name="Picture 3">
            <a:extLst>
              <a:ext uri="{FF2B5EF4-FFF2-40B4-BE49-F238E27FC236}">
                <a16:creationId xmlns:a16="http://schemas.microsoft.com/office/drawing/2014/main" id="{B5CF1771-25C3-8253-F101-F2FB0ACBD47E}"/>
              </a:ext>
            </a:extLst>
          </p:cNvPr>
          <p:cNvPicPr>
            <a:picLocks noChangeAspect="1"/>
          </p:cNvPicPr>
          <p:nvPr/>
        </p:nvPicPr>
        <p:blipFill>
          <a:blip r:embed="rId2"/>
          <a:stretch>
            <a:fillRect/>
          </a:stretch>
        </p:blipFill>
        <p:spPr>
          <a:xfrm>
            <a:off x="193120" y="6042991"/>
            <a:ext cx="712136" cy="712136"/>
          </a:xfrm>
          <a:prstGeom prst="rect">
            <a:avLst/>
          </a:prstGeom>
        </p:spPr>
      </p:pic>
      <p:sp>
        <p:nvSpPr>
          <p:cNvPr id="5" name="Slide Number Placeholder 4">
            <a:extLst>
              <a:ext uri="{FF2B5EF4-FFF2-40B4-BE49-F238E27FC236}">
                <a16:creationId xmlns:a16="http://schemas.microsoft.com/office/drawing/2014/main" id="{4AB53EFB-0648-B4CB-BB09-164DCAB4BE83}"/>
              </a:ext>
            </a:extLst>
          </p:cNvPr>
          <p:cNvSpPr>
            <a:spLocks noGrp="1"/>
          </p:cNvSpPr>
          <p:nvPr>
            <p:ph type="sldNum" sz="quarter" idx="12"/>
          </p:nvPr>
        </p:nvSpPr>
        <p:spPr/>
        <p:txBody>
          <a:bodyPr/>
          <a:lstStyle/>
          <a:p>
            <a:fld id="{08AB70BE-1769-45B8-85A6-0C837432C7E6}" type="slidenum">
              <a:rPr lang="en-US" sz="1600" smtClean="0">
                <a:latin typeface="Arial" panose="020B0604020202020204" pitchFamily="34" charset="0"/>
                <a:cs typeface="Arial" panose="020B0604020202020204" pitchFamily="34" charset="0"/>
              </a:rPr>
              <a:t>12</a:t>
            </a:fld>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116840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D1DF3-1140-2445-1443-1CC93354F596}"/>
              </a:ext>
            </a:extLst>
          </p:cNvPr>
          <p:cNvSpPr>
            <a:spLocks noGrp="1"/>
          </p:cNvSpPr>
          <p:nvPr>
            <p:ph type="title"/>
          </p:nvPr>
        </p:nvSpPr>
        <p:spPr/>
        <p:txBody>
          <a:bodyPr/>
          <a:lstStyle/>
          <a:p>
            <a:r>
              <a:rPr lang="el-GR" dirty="0"/>
              <a:t>Δικαίωμα Πρόσβασης</a:t>
            </a:r>
          </a:p>
        </p:txBody>
      </p:sp>
      <p:sp>
        <p:nvSpPr>
          <p:cNvPr id="3" name="Content Placeholder 2">
            <a:extLst>
              <a:ext uri="{FF2B5EF4-FFF2-40B4-BE49-F238E27FC236}">
                <a16:creationId xmlns:a16="http://schemas.microsoft.com/office/drawing/2014/main" id="{1CD390CA-666D-D8BD-6829-51A6E2C1E0F4}"/>
              </a:ext>
            </a:extLst>
          </p:cNvPr>
          <p:cNvSpPr>
            <a:spLocks noGrp="1"/>
          </p:cNvSpPr>
          <p:nvPr>
            <p:ph idx="1"/>
          </p:nvPr>
        </p:nvSpPr>
        <p:spPr/>
        <p:txBody>
          <a:bodyPr>
            <a:normAutofit fontScale="92500" lnSpcReduction="20000"/>
          </a:bodyPr>
          <a:lstStyle/>
          <a:p>
            <a:pPr lvl="1" algn="just">
              <a:defRPr/>
            </a:pPr>
            <a:r>
              <a:rPr lang="en-US" dirty="0">
                <a:latin typeface="Arial" panose="020B0604020202020204" pitchFamily="34" charset="0"/>
                <a:cs typeface="Arial" panose="020B0604020202020204" pitchFamily="34" charset="0"/>
              </a:rPr>
              <a:t>To </a:t>
            </a:r>
            <a:r>
              <a:rPr lang="el-GR" dirty="0">
                <a:latin typeface="Arial" panose="020B0604020202020204" pitchFamily="34" charset="0"/>
                <a:cs typeface="Arial" panose="020B0604020202020204" pitchFamily="34" charset="0"/>
              </a:rPr>
              <a:t>υποκείμενο δικαιούται να λάβει</a:t>
            </a:r>
            <a:r>
              <a:rPr lang="en-US" dirty="0">
                <a:latin typeface="Arial" panose="020B0604020202020204" pitchFamily="34" charset="0"/>
                <a:cs typeface="Arial" panose="020B0604020202020204" pitchFamily="34" charset="0"/>
              </a:rPr>
              <a:t> </a:t>
            </a:r>
            <a:r>
              <a:rPr lang="el-GR" dirty="0">
                <a:latin typeface="Arial" panose="020B0604020202020204" pitchFamily="34" charset="0"/>
                <a:cs typeface="Arial" panose="020B0604020202020204" pitchFamily="34" charset="0"/>
              </a:rPr>
              <a:t>ατελώς, σε έντυπη ή ηλεκτρονική μορφή, πληροφορίες που αφορούν στην υγεία του,  </a:t>
            </a:r>
            <a:r>
              <a:rPr lang="el-GR" b="1" dirty="0">
                <a:latin typeface="Arial" panose="020B0604020202020204" pitchFamily="34" charset="0"/>
                <a:cs typeface="Arial" panose="020B0604020202020204" pitchFamily="34" charset="0"/>
              </a:rPr>
              <a:t>τις οποίες το ίδιο ή άλλο πρόσωπο </a:t>
            </a:r>
            <a:r>
              <a:rPr lang="el-GR" dirty="0">
                <a:latin typeface="Arial" panose="020B0604020202020204" pitchFamily="34" charset="0"/>
                <a:cs typeface="Arial" panose="020B0604020202020204" pitchFamily="34" charset="0"/>
              </a:rPr>
              <a:t>έδωσε στον υπεύθυνο επεξεργασίας</a:t>
            </a:r>
          </a:p>
          <a:p>
            <a:pPr lvl="1" algn="just">
              <a:buFont typeface="Tahoma" panose="020B0604030504040204" pitchFamily="34" charset="0"/>
              <a:buNone/>
              <a:defRPr/>
            </a:pPr>
            <a:r>
              <a:rPr lang="el-GR" dirty="0">
                <a:latin typeface="Arial" panose="020B0604020202020204" pitchFamily="34" charset="0"/>
                <a:cs typeface="Arial" panose="020B0604020202020204" pitchFamily="34" charset="0"/>
              </a:rPr>
              <a:t>    π.χ. πρόσβαση στον ιατρικό του φάκελο και λήψη αντίγραφου κάθε πληροφορίας</a:t>
            </a:r>
          </a:p>
          <a:p>
            <a:pPr lvl="1" algn="just">
              <a:buFont typeface="Tahoma" panose="020B0604030504040204" pitchFamily="34" charset="0"/>
              <a:buNone/>
              <a:defRPr/>
            </a:pPr>
            <a:endParaRPr lang="el-GR" dirty="0">
              <a:latin typeface="Arial" panose="020B0604020202020204" pitchFamily="34" charset="0"/>
              <a:cs typeface="Arial" panose="020B0604020202020204" pitchFamily="34" charset="0"/>
            </a:endParaRPr>
          </a:p>
          <a:p>
            <a:pPr lvl="1" algn="just">
              <a:defRPr/>
            </a:pPr>
            <a:r>
              <a:rPr lang="el-GR" dirty="0">
                <a:latin typeface="Arial" panose="020B0604020202020204" pitchFamily="34" charset="0"/>
                <a:cs typeface="Arial" panose="020B0604020202020204" pitchFamily="34" charset="0"/>
              </a:rPr>
              <a:t> Δεν υπάρχει χρέωση </a:t>
            </a:r>
            <a:r>
              <a:rPr lang="el-GR" i="1" dirty="0">
                <a:latin typeface="Arial" panose="020B0604020202020204" pitchFamily="34" charset="0"/>
                <a:cs typeface="Arial" panose="020B0604020202020204" pitchFamily="34" charset="0"/>
              </a:rPr>
              <a:t>(μόνο για διοικητικά έξοδα σε περίπτωση πολλών αντιγράφων)</a:t>
            </a:r>
          </a:p>
          <a:p>
            <a:pPr marL="457200" lvl="1" indent="0" algn="just">
              <a:buNone/>
              <a:defRPr/>
            </a:pPr>
            <a:endParaRPr lang="el-GR" i="1" dirty="0">
              <a:latin typeface="Arial" panose="020B0604020202020204" pitchFamily="34" charset="0"/>
              <a:cs typeface="Arial" panose="020B0604020202020204" pitchFamily="34" charset="0"/>
            </a:endParaRPr>
          </a:p>
          <a:p>
            <a:pPr lvl="1" algn="just">
              <a:defRPr/>
            </a:pPr>
            <a:r>
              <a:rPr lang="el-GR" dirty="0">
                <a:latin typeface="Arial" panose="020B0604020202020204" pitchFamily="34" charset="0"/>
                <a:cs typeface="Arial" panose="020B0604020202020204" pitchFamily="34" charset="0"/>
              </a:rPr>
              <a:t>Πληροφορίες / έγγραφα που περιέχονται στο φάκελο του ασθενή δίνονται ΜΟΝΟ στον ίδιο ή στους γονείς/κηδεμόνες του (για ανήλικους) ή στους εξουσιοδοτημένους προσωπικούς αντιπροσώπους</a:t>
            </a:r>
          </a:p>
          <a:p>
            <a:pPr marL="457200" lvl="1" indent="0" algn="just">
              <a:buNone/>
              <a:defRPr/>
            </a:pPr>
            <a:endParaRPr lang="el-GR" dirty="0">
              <a:latin typeface="Arial" panose="020B0604020202020204" pitchFamily="34" charset="0"/>
              <a:cs typeface="Arial" panose="020B0604020202020204" pitchFamily="34" charset="0"/>
            </a:endParaRPr>
          </a:p>
          <a:p>
            <a:pPr lvl="1" algn="just">
              <a:defRPr/>
            </a:pPr>
            <a:r>
              <a:rPr lang="el-GR" b="1" dirty="0">
                <a:latin typeface="Arial" panose="020B0604020202020204" pitchFamily="34" charset="0"/>
                <a:cs typeface="Arial" panose="020B0604020202020204" pitchFamily="34" charset="0"/>
              </a:rPr>
              <a:t>Κατ’ εξαίρεση δίνονται σε: </a:t>
            </a:r>
            <a:r>
              <a:rPr lang="el-GR" dirty="0">
                <a:latin typeface="Arial" panose="020B0604020202020204" pitchFamily="34" charset="0"/>
                <a:cs typeface="Arial" panose="020B0604020202020204" pitchFamily="34" charset="0"/>
              </a:rPr>
              <a:t>ποινικούς ανακριτές / Δικηγόρους που υπερασπίζονται την Κυπριακή Δημοκρατία ή Αστυνομία σε περιπτώσεις διεξαγωγής ανακρίσεων</a:t>
            </a:r>
            <a:r>
              <a:rPr lang="el-GR"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endParaRPr lang="el-GR" i="1" dirty="0">
              <a:latin typeface="Arial" panose="020B0604020202020204" pitchFamily="34" charset="0"/>
              <a:cs typeface="Arial" panose="020B0604020202020204" pitchFamily="34" charset="0"/>
            </a:endParaRPr>
          </a:p>
          <a:p>
            <a:endParaRPr lang="el-GR" dirty="0"/>
          </a:p>
        </p:txBody>
      </p:sp>
      <p:pic>
        <p:nvPicPr>
          <p:cNvPr id="4" name="Picture 3">
            <a:extLst>
              <a:ext uri="{FF2B5EF4-FFF2-40B4-BE49-F238E27FC236}">
                <a16:creationId xmlns:a16="http://schemas.microsoft.com/office/drawing/2014/main" id="{75932853-0425-33AA-4BD5-55F9D6AE3A84}"/>
              </a:ext>
            </a:extLst>
          </p:cNvPr>
          <p:cNvPicPr>
            <a:picLocks noChangeAspect="1"/>
          </p:cNvPicPr>
          <p:nvPr/>
        </p:nvPicPr>
        <p:blipFill>
          <a:blip r:embed="rId2"/>
          <a:stretch>
            <a:fillRect/>
          </a:stretch>
        </p:blipFill>
        <p:spPr>
          <a:xfrm>
            <a:off x="193120" y="6042991"/>
            <a:ext cx="712136" cy="712136"/>
          </a:xfrm>
          <a:prstGeom prst="rect">
            <a:avLst/>
          </a:prstGeom>
        </p:spPr>
      </p:pic>
      <p:sp>
        <p:nvSpPr>
          <p:cNvPr id="5" name="Slide Number Placeholder 4">
            <a:extLst>
              <a:ext uri="{FF2B5EF4-FFF2-40B4-BE49-F238E27FC236}">
                <a16:creationId xmlns:a16="http://schemas.microsoft.com/office/drawing/2014/main" id="{A4118F5E-00EE-9460-2444-B815AAB6447D}"/>
              </a:ext>
            </a:extLst>
          </p:cNvPr>
          <p:cNvSpPr>
            <a:spLocks noGrp="1"/>
          </p:cNvSpPr>
          <p:nvPr>
            <p:ph type="sldNum" sz="quarter" idx="12"/>
          </p:nvPr>
        </p:nvSpPr>
        <p:spPr/>
        <p:txBody>
          <a:bodyPr/>
          <a:lstStyle/>
          <a:p>
            <a:fld id="{08AB70BE-1769-45B8-85A6-0C837432C7E6}" type="slidenum">
              <a:rPr lang="en-US" sz="1600" smtClean="0">
                <a:latin typeface="Arial" panose="020B0604020202020204" pitchFamily="34" charset="0"/>
                <a:cs typeface="Arial" panose="020B0604020202020204" pitchFamily="34" charset="0"/>
              </a:rPr>
              <a:t>13</a:t>
            </a:fld>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182313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D57D3E-D4A8-3629-B342-0CC8855F01CE}"/>
              </a:ext>
            </a:extLst>
          </p:cNvPr>
          <p:cNvSpPr>
            <a:spLocks noGrp="1"/>
          </p:cNvSpPr>
          <p:nvPr>
            <p:ph type="title"/>
          </p:nvPr>
        </p:nvSpPr>
        <p:spPr/>
        <p:txBody>
          <a:bodyPr/>
          <a:lstStyle/>
          <a:p>
            <a:r>
              <a:rPr lang="el-GR" dirty="0"/>
              <a:t>Άρθρο 34 του περί Ψυχιατρικής Νοσηλείας και Περίθαλψης Νόμο</a:t>
            </a:r>
          </a:p>
        </p:txBody>
      </p:sp>
      <p:sp>
        <p:nvSpPr>
          <p:cNvPr id="3" name="Content Placeholder 2">
            <a:extLst>
              <a:ext uri="{FF2B5EF4-FFF2-40B4-BE49-F238E27FC236}">
                <a16:creationId xmlns:a16="http://schemas.microsoft.com/office/drawing/2014/main" id="{5F7E3D2D-9621-EADD-77AC-B97AA9FDF6A3}"/>
              </a:ext>
            </a:extLst>
          </p:cNvPr>
          <p:cNvSpPr>
            <a:spLocks noGrp="1"/>
          </p:cNvSpPr>
          <p:nvPr>
            <p:ph idx="1"/>
          </p:nvPr>
        </p:nvSpPr>
        <p:spPr>
          <a:xfrm>
            <a:off x="914400" y="2374085"/>
            <a:ext cx="9914860" cy="3668906"/>
          </a:xfrm>
        </p:spPr>
        <p:txBody>
          <a:bodyPr>
            <a:normAutofit/>
          </a:bodyPr>
          <a:lstStyle/>
          <a:p>
            <a:pPr marL="0" indent="0" algn="just">
              <a:buNone/>
            </a:pPr>
            <a:r>
              <a:rPr lang="el-GR" sz="1800" b="1" i="0" dirty="0">
                <a:solidFill>
                  <a:srgbClr val="000000"/>
                </a:solidFill>
                <a:effectLst/>
                <a:latin typeface="Arial" panose="020B0604020202020204" pitchFamily="34" charset="0"/>
                <a:cs typeface="Arial" panose="020B0604020202020204" pitchFamily="34" charset="0"/>
              </a:rPr>
              <a:t>Δικαίωμα πρόσβασης σε αρχεία</a:t>
            </a:r>
          </a:p>
          <a:p>
            <a:pPr marL="0" indent="0" algn="just">
              <a:buNone/>
            </a:pPr>
            <a:r>
              <a:rPr lang="el-GR" sz="1800" b="0" i="0" dirty="0">
                <a:solidFill>
                  <a:srgbClr val="000000"/>
                </a:solidFill>
                <a:effectLst/>
                <a:latin typeface="Arial" panose="020B0604020202020204" pitchFamily="34" charset="0"/>
                <a:cs typeface="Arial" panose="020B0604020202020204" pitchFamily="34" charset="0"/>
              </a:rPr>
              <a:t>(1) Ο ασθενής ή ο προσωπικός αντιπρόσωπός του έχει το δικαίωμα πρόσβασης στα αρχεία κέντρου όπου του παρέχεται ή του έχει παρασχεθεί νοσηλεία, </a:t>
            </a:r>
            <a:r>
              <a:rPr lang="el-GR" sz="1800" b="1" i="0" dirty="0">
                <a:solidFill>
                  <a:srgbClr val="000000"/>
                </a:solidFill>
                <a:effectLst/>
                <a:latin typeface="Arial" panose="020B0604020202020204" pitchFamily="34" charset="0"/>
                <a:cs typeface="Arial" panose="020B0604020202020204" pitchFamily="34" charset="0"/>
              </a:rPr>
              <a:t>εκτός αν ο υπεύθυνος του κέντρου κρίνει ότι τέτοια πρόσβαση επιδεινώνει την ψυχική κατάσταση του ασθενούς ή επηρεάζει δυσμενώς άλλα πρόσωπα (</a:t>
            </a:r>
            <a:r>
              <a:rPr lang="en-US" sz="1800" b="1" i="0" dirty="0">
                <a:solidFill>
                  <a:srgbClr val="000000"/>
                </a:solidFill>
                <a:effectLst/>
                <a:latin typeface="Arial" panose="020B0604020202020204" pitchFamily="34" charset="0"/>
                <a:cs typeface="Arial" panose="020B0604020202020204" pitchFamily="34" charset="0"/>
              </a:rPr>
              <a:t>lex </a:t>
            </a:r>
            <a:r>
              <a:rPr lang="en-US" sz="1800" b="1" i="0" dirty="0" err="1">
                <a:solidFill>
                  <a:srgbClr val="000000"/>
                </a:solidFill>
                <a:effectLst/>
                <a:latin typeface="Arial" panose="020B0604020202020204" pitchFamily="34" charset="0"/>
                <a:cs typeface="Arial" panose="020B0604020202020204" pitchFamily="34" charset="0"/>
              </a:rPr>
              <a:t>specialis</a:t>
            </a:r>
            <a:r>
              <a:rPr lang="en-US" sz="1800" b="1" dirty="0">
                <a:solidFill>
                  <a:srgbClr val="000000"/>
                </a:solidFill>
                <a:latin typeface="Arial" panose="020B0604020202020204" pitchFamily="34" charset="0"/>
                <a:cs typeface="Arial" panose="020B0604020202020204" pitchFamily="34" charset="0"/>
              </a:rPr>
              <a:t>)</a:t>
            </a:r>
            <a:endParaRPr lang="el-GR" sz="1800" b="1" i="0" dirty="0">
              <a:solidFill>
                <a:srgbClr val="000000"/>
              </a:solidFill>
              <a:effectLst/>
              <a:latin typeface="Arial" panose="020B0604020202020204" pitchFamily="34" charset="0"/>
              <a:cs typeface="Arial" panose="020B0604020202020204" pitchFamily="34" charset="0"/>
            </a:endParaRPr>
          </a:p>
          <a:p>
            <a:pPr marL="0" indent="0">
              <a:buNone/>
            </a:pPr>
            <a:endParaRPr lang="el-GR" dirty="0"/>
          </a:p>
        </p:txBody>
      </p:sp>
      <p:pic>
        <p:nvPicPr>
          <p:cNvPr id="4" name="Picture 3">
            <a:extLst>
              <a:ext uri="{FF2B5EF4-FFF2-40B4-BE49-F238E27FC236}">
                <a16:creationId xmlns:a16="http://schemas.microsoft.com/office/drawing/2014/main" id="{91CA1159-5FFA-144A-B4CE-92D04A94FA03}"/>
              </a:ext>
            </a:extLst>
          </p:cNvPr>
          <p:cNvPicPr>
            <a:picLocks noChangeAspect="1"/>
          </p:cNvPicPr>
          <p:nvPr/>
        </p:nvPicPr>
        <p:blipFill>
          <a:blip r:embed="rId2"/>
          <a:stretch>
            <a:fillRect/>
          </a:stretch>
        </p:blipFill>
        <p:spPr>
          <a:xfrm>
            <a:off x="193120" y="6042991"/>
            <a:ext cx="712136" cy="712136"/>
          </a:xfrm>
          <a:prstGeom prst="rect">
            <a:avLst/>
          </a:prstGeom>
        </p:spPr>
      </p:pic>
      <p:sp>
        <p:nvSpPr>
          <p:cNvPr id="5" name="Slide Number Placeholder 4">
            <a:extLst>
              <a:ext uri="{FF2B5EF4-FFF2-40B4-BE49-F238E27FC236}">
                <a16:creationId xmlns:a16="http://schemas.microsoft.com/office/drawing/2014/main" id="{FED481BC-3B51-1729-CA4A-E1B5C69583FF}"/>
              </a:ext>
            </a:extLst>
          </p:cNvPr>
          <p:cNvSpPr>
            <a:spLocks noGrp="1"/>
          </p:cNvSpPr>
          <p:nvPr>
            <p:ph type="sldNum" sz="quarter" idx="12"/>
          </p:nvPr>
        </p:nvSpPr>
        <p:spPr/>
        <p:txBody>
          <a:bodyPr/>
          <a:lstStyle/>
          <a:p>
            <a:fld id="{08AB70BE-1769-45B8-85A6-0C837432C7E6}" type="slidenum">
              <a:rPr lang="en-US" sz="1600" smtClean="0">
                <a:latin typeface="Arial" panose="020B0604020202020204" pitchFamily="34" charset="0"/>
                <a:cs typeface="Arial" panose="020B0604020202020204" pitchFamily="34" charset="0"/>
              </a:rPr>
              <a:t>14</a:t>
            </a:fld>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351348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6277B-30D1-7022-10D4-9652FFDE3385}"/>
              </a:ext>
            </a:extLst>
          </p:cNvPr>
          <p:cNvSpPr>
            <a:spLocks noGrp="1"/>
          </p:cNvSpPr>
          <p:nvPr>
            <p:ph type="title"/>
          </p:nvPr>
        </p:nvSpPr>
        <p:spPr/>
        <p:txBody>
          <a:bodyPr/>
          <a:lstStyle/>
          <a:p>
            <a:r>
              <a:rPr lang="el-GR" dirty="0"/>
              <a:t>Δικαίωμα διόρθωσης</a:t>
            </a:r>
          </a:p>
        </p:txBody>
      </p:sp>
      <p:sp>
        <p:nvSpPr>
          <p:cNvPr id="3" name="Content Placeholder 2">
            <a:extLst>
              <a:ext uri="{FF2B5EF4-FFF2-40B4-BE49-F238E27FC236}">
                <a16:creationId xmlns:a16="http://schemas.microsoft.com/office/drawing/2014/main" id="{DEE04088-9ECE-B45B-70FA-9030424ABB2C}"/>
              </a:ext>
            </a:extLst>
          </p:cNvPr>
          <p:cNvSpPr>
            <a:spLocks noGrp="1"/>
          </p:cNvSpPr>
          <p:nvPr>
            <p:ph idx="1"/>
          </p:nvPr>
        </p:nvSpPr>
        <p:spPr/>
        <p:txBody>
          <a:bodyPr>
            <a:normAutofit/>
          </a:bodyPr>
          <a:lstStyle/>
          <a:p>
            <a:pPr algn="just">
              <a:defRPr/>
            </a:pPr>
            <a:r>
              <a:rPr lang="el-GR" sz="1600" dirty="0">
                <a:latin typeface="Arial" panose="020B0604020202020204" pitchFamily="34" charset="0"/>
                <a:cs typeface="Arial" panose="020B0604020202020204" pitchFamily="34" charset="0"/>
              </a:rPr>
              <a:t>Διόρθωση των ανακριβών προσωπικών δεδομένων</a:t>
            </a:r>
            <a:r>
              <a:rPr lang="en-US" sz="1600" dirty="0">
                <a:latin typeface="Arial" panose="020B0604020202020204" pitchFamily="34" charset="0"/>
                <a:cs typeface="Arial" panose="020B0604020202020204" pitchFamily="34" charset="0"/>
              </a:rPr>
              <a:t>, </a:t>
            </a:r>
            <a:r>
              <a:rPr lang="el-GR" sz="1600" dirty="0">
                <a:latin typeface="Arial" panose="020B0604020202020204" pitchFamily="34" charset="0"/>
                <a:cs typeface="Arial" panose="020B0604020202020204" pitchFamily="34" charset="0"/>
              </a:rPr>
              <a:t>χωρίς αδικαιολόγητη καθυστέρηση</a:t>
            </a:r>
          </a:p>
          <a:p>
            <a:pPr marL="0" indent="0" algn="just">
              <a:buNone/>
              <a:defRPr/>
            </a:pPr>
            <a:endParaRPr lang="el-GR" sz="1600" dirty="0">
              <a:latin typeface="Arial" panose="020B0604020202020204" pitchFamily="34" charset="0"/>
              <a:cs typeface="Arial" panose="020B0604020202020204" pitchFamily="34" charset="0"/>
            </a:endParaRPr>
          </a:p>
          <a:p>
            <a:pPr marL="0" indent="0" algn="just">
              <a:buNone/>
              <a:defRPr/>
            </a:pPr>
            <a:r>
              <a:rPr lang="el-GR" sz="4000" dirty="0">
                <a:solidFill>
                  <a:schemeClr val="accent2"/>
                </a:solidFill>
                <a:latin typeface="+mj-lt"/>
                <a:ea typeface="+mj-ea"/>
                <a:cs typeface="+mj-cs"/>
              </a:rPr>
              <a:t>Δικαίωμα στη φορητότητα</a:t>
            </a:r>
          </a:p>
          <a:p>
            <a:pPr algn="just">
              <a:defRPr/>
            </a:pPr>
            <a:r>
              <a:rPr lang="el-GR" sz="1600" dirty="0">
                <a:latin typeface="Arial" panose="020B0604020202020204" pitchFamily="34" charset="0"/>
                <a:cs typeface="Arial" panose="020B0604020202020204" pitchFamily="34" charset="0"/>
              </a:rPr>
              <a:t>Λήψη δεδομένων σε ψηφιακή μορφή </a:t>
            </a:r>
            <a:r>
              <a:rPr lang="el-GR" sz="1600" u="sng" dirty="0">
                <a:latin typeface="Arial" panose="020B0604020202020204" pitchFamily="34" charset="0"/>
                <a:cs typeface="Arial" panose="020B0604020202020204" pitchFamily="34" charset="0"/>
              </a:rPr>
              <a:t>(σε μορφή αναγνώσιμη, τόσο από τον άνθρωπο όσο και από το μηχανογραφημένο σύστημα του άλλου οργανισμού)</a:t>
            </a:r>
            <a:r>
              <a:rPr lang="el-GR" sz="1600" dirty="0">
                <a:latin typeface="Arial" panose="020B0604020202020204" pitchFamily="34" charset="0"/>
                <a:cs typeface="Arial" panose="020B0604020202020204" pitchFamily="34" charset="0"/>
              </a:rPr>
              <a:t> και αποθήκευση τους για περαιτέρω προσωπική χρήση </a:t>
            </a:r>
          </a:p>
          <a:p>
            <a:pPr algn="just">
              <a:defRPr/>
            </a:pPr>
            <a:r>
              <a:rPr lang="el-GR" sz="1600" dirty="0">
                <a:latin typeface="Arial" panose="020B0604020202020204" pitchFamily="34" charset="0"/>
                <a:cs typeface="Arial" panose="020B0604020202020204" pitchFamily="34" charset="0"/>
              </a:rPr>
              <a:t>η αποθήκευση μπορεί να γίνεται σε ιδιωτική συσκευή ή ιδιωτικό υπολογιστικό σύννεφο, χωρίς, κατ’ ανάγκη, διαβίβαση των δεδομένων σε άλλο υπεύθυνο επεξεργασίας</a:t>
            </a:r>
          </a:p>
          <a:p>
            <a:pPr algn="just">
              <a:defRPr/>
            </a:pPr>
            <a:r>
              <a:rPr lang="el-GR" sz="1600" b="1" dirty="0">
                <a:latin typeface="Arial" panose="020B0604020202020204" pitchFamily="34" charset="0"/>
                <a:cs typeface="Arial" panose="020B0604020202020204" pitchFamily="34" charset="0"/>
              </a:rPr>
              <a:t>ΙΣΧΥΕΙ ΓΙΑ ΙΔΙΩΤΙΚΟΥΣ ΟΧΙ ΔΗΜΟΣΙΟΥΣ ΟΡΓΑΝΙΣΜΟΥΣ</a:t>
            </a:r>
            <a:endParaRPr lang="el-GR" sz="1600" b="1" i="1" dirty="0">
              <a:solidFill>
                <a:srgbClr val="FFC000"/>
              </a:solidFill>
              <a:latin typeface="Arial" panose="020B0604020202020204" pitchFamily="34" charset="0"/>
              <a:cs typeface="Arial" panose="020B0604020202020204" pitchFamily="34" charset="0"/>
            </a:endParaRPr>
          </a:p>
          <a:p>
            <a:pPr marL="0" indent="0">
              <a:buNone/>
            </a:pPr>
            <a:endParaRPr lang="el-GR" dirty="0"/>
          </a:p>
        </p:txBody>
      </p:sp>
      <p:pic>
        <p:nvPicPr>
          <p:cNvPr id="4" name="Picture 3">
            <a:extLst>
              <a:ext uri="{FF2B5EF4-FFF2-40B4-BE49-F238E27FC236}">
                <a16:creationId xmlns:a16="http://schemas.microsoft.com/office/drawing/2014/main" id="{278BCE84-6F38-3F7B-CF7D-DF2F9DE24161}"/>
              </a:ext>
            </a:extLst>
          </p:cNvPr>
          <p:cNvPicPr>
            <a:picLocks noChangeAspect="1"/>
          </p:cNvPicPr>
          <p:nvPr/>
        </p:nvPicPr>
        <p:blipFill>
          <a:blip r:embed="rId2"/>
          <a:stretch>
            <a:fillRect/>
          </a:stretch>
        </p:blipFill>
        <p:spPr>
          <a:xfrm>
            <a:off x="193120" y="6042991"/>
            <a:ext cx="712136" cy="712136"/>
          </a:xfrm>
          <a:prstGeom prst="rect">
            <a:avLst/>
          </a:prstGeom>
        </p:spPr>
      </p:pic>
      <p:sp>
        <p:nvSpPr>
          <p:cNvPr id="5" name="Slide Number Placeholder 4">
            <a:extLst>
              <a:ext uri="{FF2B5EF4-FFF2-40B4-BE49-F238E27FC236}">
                <a16:creationId xmlns:a16="http://schemas.microsoft.com/office/drawing/2014/main" id="{C1FA9D6D-47CC-640C-D30B-C030B2035F28}"/>
              </a:ext>
            </a:extLst>
          </p:cNvPr>
          <p:cNvSpPr>
            <a:spLocks noGrp="1"/>
          </p:cNvSpPr>
          <p:nvPr>
            <p:ph type="sldNum" sz="quarter" idx="12"/>
          </p:nvPr>
        </p:nvSpPr>
        <p:spPr/>
        <p:txBody>
          <a:bodyPr/>
          <a:lstStyle/>
          <a:p>
            <a:fld id="{08AB70BE-1769-45B8-85A6-0C837432C7E6}" type="slidenum">
              <a:rPr lang="en-US" sz="1600" smtClean="0">
                <a:latin typeface="Arial" panose="020B0604020202020204" pitchFamily="34" charset="0"/>
                <a:cs typeface="Arial" panose="020B0604020202020204" pitchFamily="34" charset="0"/>
              </a:rPr>
              <a:t>15</a:t>
            </a:fld>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686640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1DA3B8-8057-C9AC-688A-435B0776C8D4}"/>
              </a:ext>
            </a:extLst>
          </p:cNvPr>
          <p:cNvSpPr>
            <a:spLocks noGrp="1"/>
          </p:cNvSpPr>
          <p:nvPr>
            <p:ph type="title"/>
          </p:nvPr>
        </p:nvSpPr>
        <p:spPr/>
        <p:txBody>
          <a:bodyPr/>
          <a:lstStyle/>
          <a:p>
            <a:r>
              <a:rPr lang="el-GR" dirty="0"/>
              <a:t>Δικαίωμα διαγραφής (δικαίωμα στη λήθη)</a:t>
            </a:r>
          </a:p>
        </p:txBody>
      </p:sp>
      <p:sp>
        <p:nvSpPr>
          <p:cNvPr id="3" name="Content Placeholder 2">
            <a:extLst>
              <a:ext uri="{FF2B5EF4-FFF2-40B4-BE49-F238E27FC236}">
                <a16:creationId xmlns:a16="http://schemas.microsoft.com/office/drawing/2014/main" id="{750902C6-012F-0F1F-7EC9-53AC7876C168}"/>
              </a:ext>
            </a:extLst>
          </p:cNvPr>
          <p:cNvSpPr>
            <a:spLocks noGrp="1"/>
          </p:cNvSpPr>
          <p:nvPr>
            <p:ph idx="1"/>
          </p:nvPr>
        </p:nvSpPr>
        <p:spPr/>
        <p:txBody>
          <a:bodyPr>
            <a:normAutofit fontScale="92500" lnSpcReduction="10000"/>
          </a:bodyPr>
          <a:lstStyle/>
          <a:p>
            <a:pPr lvl="1" algn="just">
              <a:defRPr/>
            </a:pPr>
            <a:r>
              <a:rPr lang="el-GR" sz="1700" dirty="0">
                <a:latin typeface="Arial" panose="020B0604020202020204" pitchFamily="34" charset="0"/>
                <a:cs typeface="Arial" panose="020B0604020202020204" pitchFamily="34" charset="0"/>
              </a:rPr>
              <a:t>Το υποκείμενο έχει δικαίωμα διαγραφής δεδομένων υγείας που το αφορούν όταν, μεταξύ άλλων, </a:t>
            </a:r>
            <a:r>
              <a:rPr lang="el-GR" sz="1700" b="1" dirty="0">
                <a:latin typeface="Arial" panose="020B0604020202020204" pitchFamily="34" charset="0"/>
                <a:cs typeface="Arial" panose="020B0604020202020204" pitchFamily="34" charset="0"/>
              </a:rPr>
              <a:t>ανακαλέσει τη συγκατάθεσή </a:t>
            </a:r>
            <a:r>
              <a:rPr lang="el-GR" sz="1700" dirty="0">
                <a:latin typeface="Arial" panose="020B0604020202020204" pitchFamily="34" charset="0"/>
                <a:cs typeface="Arial" panose="020B0604020202020204" pitchFamily="34" charset="0"/>
              </a:rPr>
              <a:t>του για την επεξεργασία των εν λόγω δεδομένων </a:t>
            </a:r>
            <a:r>
              <a:rPr lang="el-GR" sz="1700" u="sng" dirty="0">
                <a:latin typeface="Arial" panose="020B0604020202020204" pitchFamily="34" charset="0"/>
                <a:cs typeface="Arial" panose="020B0604020202020204" pitchFamily="34" charset="0"/>
              </a:rPr>
              <a:t>και δεν υπάρχει άλλη νομική βάση για τη διατήρηση</a:t>
            </a:r>
          </a:p>
          <a:p>
            <a:pPr marL="457200" lvl="1" indent="0" algn="just">
              <a:buNone/>
              <a:defRPr/>
            </a:pPr>
            <a:endParaRPr lang="el-GR" sz="1700" u="sng" dirty="0">
              <a:latin typeface="Arial" panose="020B0604020202020204" pitchFamily="34" charset="0"/>
              <a:cs typeface="Arial" panose="020B0604020202020204" pitchFamily="34" charset="0"/>
            </a:endParaRPr>
          </a:p>
          <a:p>
            <a:pPr lvl="1" algn="just">
              <a:defRPr/>
            </a:pPr>
            <a:r>
              <a:rPr lang="el-GR" sz="1700" dirty="0">
                <a:latin typeface="Arial" panose="020B0604020202020204" pitchFamily="34" charset="0"/>
                <a:cs typeface="Arial" panose="020B0604020202020204" pitchFamily="34" charset="0"/>
              </a:rPr>
              <a:t>Αφορά στο δικαίωμα διαγραφής δεδομένων στο διαδίκτυο, που το άτομο δεν επιθυμεί τη δημοσίευσή τους διότι του προκαλούν βλάβη και δεν είναι πλέον χρήσιμα για την ενημέρωση του κοινού</a:t>
            </a:r>
          </a:p>
          <a:p>
            <a:pPr marL="457200" lvl="1" indent="0" algn="just">
              <a:buNone/>
              <a:defRPr/>
            </a:pPr>
            <a:endParaRPr lang="el-GR" sz="1700" u="sng"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lvl="1" algn="just">
              <a:defRPr/>
            </a:pPr>
            <a:r>
              <a:rPr lang="el-GR" sz="1700" b="1" dirty="0">
                <a:solidFill>
                  <a:srgbClr val="18818C"/>
                </a:solidFill>
                <a:latin typeface="Arial" panose="020B0604020202020204" pitchFamily="34" charset="0"/>
                <a:cs typeface="Arial" panose="020B0604020202020204" pitchFamily="34" charset="0"/>
              </a:rPr>
              <a:t>ΔΕΝ μπορεί να ασκηθεί το δικαίωμα </a:t>
            </a:r>
            <a:r>
              <a:rPr lang="el-GR" sz="1700" dirty="0">
                <a:latin typeface="Arial" panose="020B0604020202020204" pitchFamily="34" charset="0"/>
                <a:cs typeface="Arial" panose="020B0604020202020204" pitchFamily="34" charset="0"/>
              </a:rPr>
              <a:t>όταν η επεξεργασία είναι απαραίτητη:</a:t>
            </a:r>
          </a:p>
          <a:p>
            <a:pPr lvl="1" algn="just">
              <a:buFont typeface="Wingdings" panose="05000000000000000000" pitchFamily="2" charset="2"/>
              <a:buChar char="Ø"/>
              <a:defRPr/>
            </a:pPr>
            <a:r>
              <a:rPr lang="el-GR" sz="1700" b="1" dirty="0">
                <a:latin typeface="Arial" panose="020B0604020202020204" pitchFamily="34" charset="0"/>
                <a:cs typeface="Arial" panose="020B0604020202020204" pitchFamily="34" charset="0"/>
              </a:rPr>
              <a:t>για σκοπούς δημοσίου συμφέροντος στον τομέα της δημόσιας υγείας </a:t>
            </a:r>
          </a:p>
          <a:p>
            <a:pPr lvl="1" algn="just">
              <a:buFont typeface="Wingdings" panose="05000000000000000000" pitchFamily="2" charset="2"/>
              <a:buChar char="Ø"/>
              <a:defRPr/>
            </a:pPr>
            <a:r>
              <a:rPr lang="el-GR" sz="1700" b="1" dirty="0">
                <a:latin typeface="Arial" panose="020B0604020202020204" pitchFamily="34" charset="0"/>
                <a:cs typeface="Arial" panose="020B0604020202020204" pitchFamily="34" charset="0"/>
              </a:rPr>
              <a:t>για σκοπούς αρχειοθέτησης προς το δημόσιο συμφέρον (π.χ. αρχειοθέτησης μίας επιδημιολογικής έρευνας), για σκοπούς επιστημονικής ή ιστορικής έρευνας ή για στατιστικούς σκοπούς</a:t>
            </a:r>
          </a:p>
          <a:p>
            <a:endParaRPr lang="el-GR" dirty="0"/>
          </a:p>
        </p:txBody>
      </p:sp>
      <p:pic>
        <p:nvPicPr>
          <p:cNvPr id="4" name="Picture 3">
            <a:extLst>
              <a:ext uri="{FF2B5EF4-FFF2-40B4-BE49-F238E27FC236}">
                <a16:creationId xmlns:a16="http://schemas.microsoft.com/office/drawing/2014/main" id="{8E54B866-661A-0DE2-491E-12045B98C1ED}"/>
              </a:ext>
            </a:extLst>
          </p:cNvPr>
          <p:cNvPicPr>
            <a:picLocks noChangeAspect="1"/>
          </p:cNvPicPr>
          <p:nvPr/>
        </p:nvPicPr>
        <p:blipFill>
          <a:blip r:embed="rId2"/>
          <a:stretch>
            <a:fillRect/>
          </a:stretch>
        </p:blipFill>
        <p:spPr>
          <a:xfrm>
            <a:off x="193120" y="6042991"/>
            <a:ext cx="712136" cy="712136"/>
          </a:xfrm>
          <a:prstGeom prst="rect">
            <a:avLst/>
          </a:prstGeom>
        </p:spPr>
      </p:pic>
      <p:sp>
        <p:nvSpPr>
          <p:cNvPr id="5" name="Slide Number Placeholder 4">
            <a:extLst>
              <a:ext uri="{FF2B5EF4-FFF2-40B4-BE49-F238E27FC236}">
                <a16:creationId xmlns:a16="http://schemas.microsoft.com/office/drawing/2014/main" id="{0C06C264-1F64-D7EB-1326-0EAA99B1E2C2}"/>
              </a:ext>
            </a:extLst>
          </p:cNvPr>
          <p:cNvSpPr>
            <a:spLocks noGrp="1"/>
          </p:cNvSpPr>
          <p:nvPr>
            <p:ph type="sldNum" sz="quarter" idx="12"/>
          </p:nvPr>
        </p:nvSpPr>
        <p:spPr/>
        <p:txBody>
          <a:bodyPr/>
          <a:lstStyle/>
          <a:p>
            <a:fld id="{08AB70BE-1769-45B8-85A6-0C837432C7E6}" type="slidenum">
              <a:rPr lang="en-US" sz="1600" smtClean="0">
                <a:latin typeface="Arial" panose="020B0604020202020204" pitchFamily="34" charset="0"/>
                <a:cs typeface="Arial" panose="020B0604020202020204" pitchFamily="34" charset="0"/>
              </a:rPr>
              <a:t>16</a:t>
            </a:fld>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34036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58011-A703-A75F-C31B-06C9E53296FA}"/>
              </a:ext>
            </a:extLst>
          </p:cNvPr>
          <p:cNvSpPr>
            <a:spLocks noGrp="1"/>
          </p:cNvSpPr>
          <p:nvPr>
            <p:ph type="title"/>
          </p:nvPr>
        </p:nvSpPr>
        <p:spPr/>
        <p:txBody>
          <a:bodyPr/>
          <a:lstStyle/>
          <a:p>
            <a:r>
              <a:rPr lang="el-GR" dirty="0"/>
              <a:t>Δικαίωμα εναντίωσης</a:t>
            </a:r>
          </a:p>
        </p:txBody>
      </p:sp>
      <p:sp>
        <p:nvSpPr>
          <p:cNvPr id="3" name="Content Placeholder 2">
            <a:extLst>
              <a:ext uri="{FF2B5EF4-FFF2-40B4-BE49-F238E27FC236}">
                <a16:creationId xmlns:a16="http://schemas.microsoft.com/office/drawing/2014/main" id="{13C9CFC5-6C1E-F120-14ED-F3BF85F0BE6E}"/>
              </a:ext>
            </a:extLst>
          </p:cNvPr>
          <p:cNvSpPr>
            <a:spLocks noGrp="1"/>
          </p:cNvSpPr>
          <p:nvPr>
            <p:ph idx="1"/>
          </p:nvPr>
        </p:nvSpPr>
        <p:spPr>
          <a:xfrm>
            <a:off x="838899" y="1726727"/>
            <a:ext cx="9914860" cy="4123318"/>
          </a:xfrm>
        </p:spPr>
        <p:txBody>
          <a:bodyPr>
            <a:noAutofit/>
          </a:bodyPr>
          <a:lstStyle/>
          <a:p>
            <a:pPr algn="just">
              <a:defRPr/>
            </a:pPr>
            <a:r>
              <a:rPr lang="el-GR" sz="1600" dirty="0">
                <a:latin typeface="Arial" panose="020B0604020202020204" pitchFamily="34" charset="0"/>
                <a:cs typeface="Arial" panose="020B0604020202020204" pitchFamily="34" charset="0"/>
              </a:rPr>
              <a:t>Το υποκείμενο έχει δικαίωμα να αντιταχθεί / εναντιωθεί όταν προσωπικά του δεδομένα υφίστανται επεξεργασία </a:t>
            </a:r>
            <a:r>
              <a:rPr lang="el-GR" sz="1600" b="1" dirty="0">
                <a:latin typeface="Arial" panose="020B0604020202020204" pitchFamily="34" charset="0"/>
                <a:cs typeface="Arial" panose="020B0604020202020204" pitchFamily="34" charset="0"/>
              </a:rPr>
              <a:t>για σκοπούς επιστημονικής ή ιστορικής έρευνας ή για στατιστικούς σκοπούς</a:t>
            </a:r>
            <a:r>
              <a:rPr lang="el-GR" sz="1600" dirty="0">
                <a:latin typeface="Arial" panose="020B0604020202020204" pitchFamily="34" charset="0"/>
                <a:cs typeface="Arial" panose="020B0604020202020204" pitchFamily="34" charset="0"/>
              </a:rPr>
              <a:t>, </a:t>
            </a:r>
            <a:r>
              <a:rPr lang="el-GR" sz="1600" u="sng" dirty="0">
                <a:latin typeface="Arial" panose="020B0604020202020204" pitchFamily="34" charset="0"/>
                <a:cs typeface="Arial" panose="020B0604020202020204" pitchFamily="34" charset="0"/>
              </a:rPr>
              <a:t>εκτός εάν η επεξεργασία είναι απαραίτητη για λόγους δημοσίου συμφέροντος </a:t>
            </a:r>
          </a:p>
          <a:p>
            <a:pPr algn="just">
              <a:defRPr/>
            </a:pPr>
            <a:endParaRPr lang="el-GR" sz="1600" u="sng" dirty="0">
              <a:latin typeface="Arial" panose="020B0604020202020204" pitchFamily="34" charset="0"/>
              <a:cs typeface="Arial" panose="020B0604020202020204" pitchFamily="34" charset="0"/>
            </a:endParaRPr>
          </a:p>
          <a:p>
            <a:pPr marL="0" indent="0" algn="just">
              <a:lnSpc>
                <a:spcPct val="100000"/>
              </a:lnSpc>
              <a:spcBef>
                <a:spcPct val="0"/>
              </a:spcBef>
              <a:buNone/>
            </a:pPr>
            <a:r>
              <a:rPr lang="el-GR" sz="4000" dirty="0">
                <a:solidFill>
                  <a:schemeClr val="accent2"/>
                </a:solidFill>
                <a:latin typeface="+mj-lt"/>
                <a:ea typeface="+mj-ea"/>
                <a:cs typeface="+mj-cs"/>
              </a:rPr>
              <a:t>Δικαίωμα περιορισμού της επεξεργασίας</a:t>
            </a:r>
          </a:p>
          <a:p>
            <a:pPr algn="just"/>
            <a:r>
              <a:rPr lang="el-GR" sz="1600" dirty="0">
                <a:latin typeface="Arial" panose="020B0604020202020204" pitchFamily="34" charset="0"/>
                <a:cs typeface="Arial" panose="020B0604020202020204" pitchFamily="34" charset="0"/>
              </a:rPr>
              <a:t>Το υποκείμενο δικαιούται να εξασφαλίζει από τον υπεύθυνο επεξεργασίας τον περιορισμό της επεξεργασίας, όταν:</a:t>
            </a:r>
          </a:p>
          <a:p>
            <a:pPr marL="0" indent="0" algn="just">
              <a:buNone/>
            </a:pPr>
            <a:r>
              <a:rPr lang="el-GR" sz="1600" dirty="0">
                <a:latin typeface="Arial" panose="020B0604020202020204" pitchFamily="34" charset="0"/>
                <a:cs typeface="Arial" panose="020B0604020202020204" pitchFamily="34" charset="0"/>
              </a:rPr>
              <a:t>α) η ακρίβεια των δεδομένων του αμφισβητείται</a:t>
            </a:r>
          </a:p>
          <a:p>
            <a:pPr marL="0" indent="0" algn="just">
              <a:buNone/>
            </a:pPr>
            <a:r>
              <a:rPr lang="el-GR" sz="1600" dirty="0">
                <a:latin typeface="Arial" panose="020B0604020202020204" pitchFamily="34" charset="0"/>
                <a:cs typeface="Arial" panose="020B0604020202020204" pitchFamily="34" charset="0"/>
              </a:rPr>
              <a:t>β) η επεξεργασία είναι παράνομη και το υποκείμενο ζητά, αντί της διαγραφής των δεδομένων, τον περιορισμό της χρήσης τους </a:t>
            </a:r>
          </a:p>
        </p:txBody>
      </p:sp>
      <p:pic>
        <p:nvPicPr>
          <p:cNvPr id="4" name="Picture 3">
            <a:extLst>
              <a:ext uri="{FF2B5EF4-FFF2-40B4-BE49-F238E27FC236}">
                <a16:creationId xmlns:a16="http://schemas.microsoft.com/office/drawing/2014/main" id="{CF509C97-8561-422E-55AC-E89379CBA427}"/>
              </a:ext>
            </a:extLst>
          </p:cNvPr>
          <p:cNvPicPr>
            <a:picLocks noChangeAspect="1"/>
          </p:cNvPicPr>
          <p:nvPr/>
        </p:nvPicPr>
        <p:blipFill>
          <a:blip r:embed="rId2"/>
          <a:stretch>
            <a:fillRect/>
          </a:stretch>
        </p:blipFill>
        <p:spPr>
          <a:xfrm>
            <a:off x="193120" y="6042991"/>
            <a:ext cx="712136" cy="712136"/>
          </a:xfrm>
          <a:prstGeom prst="rect">
            <a:avLst/>
          </a:prstGeom>
        </p:spPr>
      </p:pic>
      <p:sp>
        <p:nvSpPr>
          <p:cNvPr id="5" name="Slide Number Placeholder 4">
            <a:extLst>
              <a:ext uri="{FF2B5EF4-FFF2-40B4-BE49-F238E27FC236}">
                <a16:creationId xmlns:a16="http://schemas.microsoft.com/office/drawing/2014/main" id="{8DEC33D7-ADA2-15AC-D142-3110D4C65752}"/>
              </a:ext>
            </a:extLst>
          </p:cNvPr>
          <p:cNvSpPr>
            <a:spLocks noGrp="1"/>
          </p:cNvSpPr>
          <p:nvPr>
            <p:ph type="sldNum" sz="quarter" idx="12"/>
          </p:nvPr>
        </p:nvSpPr>
        <p:spPr/>
        <p:txBody>
          <a:bodyPr/>
          <a:lstStyle/>
          <a:p>
            <a:fld id="{08AB70BE-1769-45B8-85A6-0C837432C7E6}" type="slidenum">
              <a:rPr lang="en-US" sz="1600" smtClean="0">
                <a:latin typeface="Arial" panose="020B0604020202020204" pitchFamily="34" charset="0"/>
                <a:cs typeface="Arial" panose="020B0604020202020204" pitchFamily="34" charset="0"/>
              </a:rPr>
              <a:t>17</a:t>
            </a:fld>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903730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5B5D68-7903-B745-4EE1-9F33FB8408B9}"/>
              </a:ext>
            </a:extLst>
          </p:cNvPr>
          <p:cNvSpPr>
            <a:spLocks noGrp="1"/>
          </p:cNvSpPr>
          <p:nvPr>
            <p:ph type="title"/>
          </p:nvPr>
        </p:nvSpPr>
        <p:spPr/>
        <p:txBody>
          <a:bodyPr>
            <a:normAutofit fontScale="90000"/>
          </a:bodyPr>
          <a:lstStyle/>
          <a:p>
            <a:r>
              <a:rPr lang="el-GR" dirty="0"/>
              <a:t>Δικαιώματα ασθενών βάσει του περί Κατοχύρωσης και Προστασίας των Δικαιωμάτων των Ασθενών Νόμο </a:t>
            </a:r>
          </a:p>
        </p:txBody>
      </p:sp>
      <p:sp>
        <p:nvSpPr>
          <p:cNvPr id="3" name="Content Placeholder 2">
            <a:extLst>
              <a:ext uri="{FF2B5EF4-FFF2-40B4-BE49-F238E27FC236}">
                <a16:creationId xmlns:a16="http://schemas.microsoft.com/office/drawing/2014/main" id="{04B3FF21-34D4-E838-DAC4-C4E2F517305C}"/>
              </a:ext>
            </a:extLst>
          </p:cNvPr>
          <p:cNvSpPr>
            <a:spLocks noGrp="1"/>
          </p:cNvSpPr>
          <p:nvPr>
            <p:ph idx="1"/>
          </p:nvPr>
        </p:nvSpPr>
        <p:spPr/>
        <p:txBody>
          <a:bodyPr/>
          <a:lstStyle/>
          <a:p>
            <a:endParaRPr lang="el-GR" dirty="0"/>
          </a:p>
          <a:p>
            <a:r>
              <a:rPr lang="el-GR" dirty="0">
                <a:latin typeface="Arial" panose="020B0604020202020204" pitchFamily="34" charset="0"/>
                <a:cs typeface="Arial" panose="020B0604020202020204" pitchFamily="34" charset="0"/>
              </a:rPr>
              <a:t>Ενημέρωσης</a:t>
            </a:r>
          </a:p>
          <a:p>
            <a:r>
              <a:rPr lang="el-GR" dirty="0">
                <a:latin typeface="Arial" panose="020B0604020202020204" pitchFamily="34" charset="0"/>
                <a:cs typeface="Arial" panose="020B0604020202020204" pitchFamily="34" charset="0"/>
              </a:rPr>
              <a:t>Πρόσβασης                 σε πληροφορίες που αφορούν στον ίδιο τον ασθενή</a:t>
            </a:r>
            <a:endParaRPr lang="en-US" dirty="0">
              <a:latin typeface="Arial" panose="020B0604020202020204" pitchFamily="34" charset="0"/>
              <a:cs typeface="Arial" panose="020B0604020202020204" pitchFamily="34" charset="0"/>
            </a:endParaRPr>
          </a:p>
          <a:p>
            <a:r>
              <a:rPr lang="el-GR" dirty="0">
                <a:latin typeface="Arial" panose="020B0604020202020204" pitchFamily="34" charset="0"/>
                <a:cs typeface="Arial" panose="020B0604020202020204" pitchFamily="34" charset="0"/>
              </a:rPr>
              <a:t>Αντίρρησης                 </a:t>
            </a:r>
          </a:p>
          <a:p>
            <a:pPr marL="0" indent="0">
              <a:buNone/>
            </a:pPr>
            <a:r>
              <a:rPr lang="el-GR" sz="2400" dirty="0">
                <a:latin typeface="Arial" panose="020B0604020202020204" pitchFamily="34" charset="0"/>
                <a:cs typeface="Arial" panose="020B0604020202020204" pitchFamily="34" charset="0"/>
              </a:rPr>
              <a:t>         </a:t>
            </a:r>
            <a:r>
              <a:rPr lang="el-GR" dirty="0">
                <a:latin typeface="Arial" panose="020B0604020202020204" pitchFamily="34" charset="0"/>
                <a:cs typeface="Arial" panose="020B0604020202020204" pitchFamily="34" charset="0"/>
              </a:rPr>
              <a:t>Ισχυροποιούνται δυνάμει του ΓΚΠΔ</a:t>
            </a:r>
            <a:endParaRPr lang="el-GR" sz="2400" dirty="0">
              <a:latin typeface="Arial" panose="020B0604020202020204" pitchFamily="34" charset="0"/>
              <a:cs typeface="Arial" panose="020B0604020202020204" pitchFamily="34" charset="0"/>
            </a:endParaRPr>
          </a:p>
        </p:txBody>
      </p:sp>
      <p:sp>
        <p:nvSpPr>
          <p:cNvPr id="4" name="Arrow: Right 3">
            <a:extLst>
              <a:ext uri="{FF2B5EF4-FFF2-40B4-BE49-F238E27FC236}">
                <a16:creationId xmlns:a16="http://schemas.microsoft.com/office/drawing/2014/main" id="{C1A194DD-A6CF-9553-CF69-93F4F87C88FD}"/>
              </a:ext>
            </a:extLst>
          </p:cNvPr>
          <p:cNvSpPr/>
          <p:nvPr/>
        </p:nvSpPr>
        <p:spPr>
          <a:xfrm>
            <a:off x="1186571" y="4077049"/>
            <a:ext cx="352337" cy="17616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5" name="Right Brace 4">
            <a:extLst>
              <a:ext uri="{FF2B5EF4-FFF2-40B4-BE49-F238E27FC236}">
                <a16:creationId xmlns:a16="http://schemas.microsoft.com/office/drawing/2014/main" id="{23BD8BD1-84E1-FED5-2CEE-3D1886ADB127}"/>
              </a:ext>
            </a:extLst>
          </p:cNvPr>
          <p:cNvSpPr/>
          <p:nvPr/>
        </p:nvSpPr>
        <p:spPr>
          <a:xfrm>
            <a:off x="3053593" y="2642532"/>
            <a:ext cx="419449" cy="1040235"/>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pic>
        <p:nvPicPr>
          <p:cNvPr id="6" name="Picture 5">
            <a:extLst>
              <a:ext uri="{FF2B5EF4-FFF2-40B4-BE49-F238E27FC236}">
                <a16:creationId xmlns:a16="http://schemas.microsoft.com/office/drawing/2014/main" id="{9C7585BB-5E23-9367-5A93-1B8995A348DC}"/>
              </a:ext>
            </a:extLst>
          </p:cNvPr>
          <p:cNvPicPr>
            <a:picLocks noChangeAspect="1"/>
          </p:cNvPicPr>
          <p:nvPr/>
        </p:nvPicPr>
        <p:blipFill>
          <a:blip r:embed="rId2"/>
          <a:stretch>
            <a:fillRect/>
          </a:stretch>
        </p:blipFill>
        <p:spPr>
          <a:xfrm>
            <a:off x="193120" y="6042991"/>
            <a:ext cx="712136" cy="712136"/>
          </a:xfrm>
          <a:prstGeom prst="rect">
            <a:avLst/>
          </a:prstGeom>
        </p:spPr>
      </p:pic>
      <p:sp>
        <p:nvSpPr>
          <p:cNvPr id="7" name="Slide Number Placeholder 6">
            <a:extLst>
              <a:ext uri="{FF2B5EF4-FFF2-40B4-BE49-F238E27FC236}">
                <a16:creationId xmlns:a16="http://schemas.microsoft.com/office/drawing/2014/main" id="{774EEFBD-E22A-FB3A-C132-30C039743323}"/>
              </a:ext>
            </a:extLst>
          </p:cNvPr>
          <p:cNvSpPr>
            <a:spLocks noGrp="1"/>
          </p:cNvSpPr>
          <p:nvPr>
            <p:ph type="sldNum" sz="quarter" idx="12"/>
          </p:nvPr>
        </p:nvSpPr>
        <p:spPr/>
        <p:txBody>
          <a:bodyPr/>
          <a:lstStyle/>
          <a:p>
            <a:fld id="{08AB70BE-1769-45B8-85A6-0C837432C7E6}" type="slidenum">
              <a:rPr lang="en-US" sz="1600" smtClean="0">
                <a:latin typeface="Arial" panose="020B0604020202020204" pitchFamily="34" charset="0"/>
                <a:cs typeface="Arial" panose="020B0604020202020204" pitchFamily="34" charset="0"/>
              </a:rPr>
              <a:t>18</a:t>
            </a:fld>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312448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0E904-14D9-2068-AB0D-F98C2B2808E2}"/>
              </a:ext>
            </a:extLst>
          </p:cNvPr>
          <p:cNvSpPr>
            <a:spLocks noGrp="1"/>
          </p:cNvSpPr>
          <p:nvPr>
            <p:ph type="title"/>
          </p:nvPr>
        </p:nvSpPr>
        <p:spPr/>
        <p:txBody>
          <a:bodyPr/>
          <a:lstStyle/>
          <a:p>
            <a:r>
              <a:rPr lang="el-GR" dirty="0"/>
              <a:t>Χρήσιμες υποδείξεις</a:t>
            </a:r>
          </a:p>
        </p:txBody>
      </p:sp>
      <p:sp>
        <p:nvSpPr>
          <p:cNvPr id="3" name="Content Placeholder 2">
            <a:extLst>
              <a:ext uri="{FF2B5EF4-FFF2-40B4-BE49-F238E27FC236}">
                <a16:creationId xmlns:a16="http://schemas.microsoft.com/office/drawing/2014/main" id="{EBB3385C-7A52-9902-0564-7FAAD8A73D82}"/>
              </a:ext>
            </a:extLst>
          </p:cNvPr>
          <p:cNvSpPr>
            <a:spLocks noGrp="1"/>
          </p:cNvSpPr>
          <p:nvPr>
            <p:ph idx="1"/>
          </p:nvPr>
        </p:nvSpPr>
        <p:spPr/>
        <p:txBody>
          <a:bodyPr>
            <a:normAutofit/>
          </a:bodyPr>
          <a:lstStyle/>
          <a:p>
            <a:pPr algn="just"/>
            <a:r>
              <a:rPr lang="el-GR" sz="1800" dirty="0">
                <a:latin typeface="Arial" panose="020B0604020202020204" pitchFamily="34" charset="0"/>
                <a:cs typeface="Arial" panose="020B0604020202020204" pitchFamily="34" charset="0"/>
              </a:rPr>
              <a:t>Οι υπεύθυνοι επεξεργασίας οφείλουν να εφαρμόζουν διαδικασίες φιλικές προς τους ασθενείς /ψυχικά ασθενείς ώστε να τους διευκολύνουν κατά την ενάσκηση των δικαιωμάτων τους:</a:t>
            </a:r>
          </a:p>
          <a:p>
            <a:pPr marL="0" indent="0" algn="just">
              <a:buNone/>
            </a:pPr>
            <a:endParaRPr lang="el-GR" sz="1800" dirty="0">
              <a:latin typeface="Arial" panose="020B0604020202020204" pitchFamily="34" charset="0"/>
              <a:cs typeface="Arial" panose="020B0604020202020204" pitchFamily="34" charset="0"/>
            </a:endParaRPr>
          </a:p>
          <a:p>
            <a:pPr marL="0" indent="0" algn="just">
              <a:buNone/>
            </a:pPr>
            <a:endParaRPr lang="el-GR" sz="1800" dirty="0">
              <a:latin typeface="Arial" panose="020B0604020202020204" pitchFamily="34" charset="0"/>
              <a:cs typeface="Arial" panose="020B0604020202020204" pitchFamily="34" charset="0"/>
            </a:endParaRPr>
          </a:p>
          <a:p>
            <a:pPr marL="0" indent="0" algn="just">
              <a:buNone/>
            </a:pPr>
            <a:endParaRPr lang="el-GR" sz="1800" dirty="0">
              <a:latin typeface="Arial" panose="020B0604020202020204" pitchFamily="34" charset="0"/>
              <a:cs typeface="Arial" panose="020B0604020202020204" pitchFamily="34" charset="0"/>
            </a:endParaRPr>
          </a:p>
          <a:p>
            <a:pPr algn="just"/>
            <a:r>
              <a:rPr lang="el-GR" sz="1800" dirty="0">
                <a:latin typeface="Arial" panose="020B0604020202020204" pitchFamily="34" charset="0"/>
                <a:cs typeface="Arial" panose="020B0604020202020204" pitchFamily="34" charset="0"/>
              </a:rPr>
              <a:t>Ασθενείς /ψυχικά ασθενείς ανεξάρτητα από την προσφυγή τους στην Επιτροπή με βάση την οικεία νομοθεσία, διατηρούν το δικαίωμά τους να απευθυνθούν στο Γραφείο μου ή στο Δικαστήριο</a:t>
            </a:r>
            <a:endParaRPr lang="en-US" sz="1800" dirty="0">
              <a:latin typeface="Arial" panose="020B0604020202020204" pitchFamily="34" charset="0"/>
              <a:cs typeface="Arial" panose="020B0604020202020204" pitchFamily="34" charset="0"/>
            </a:endParaRPr>
          </a:p>
          <a:p>
            <a:pPr marL="0" indent="0">
              <a:buNone/>
            </a:pPr>
            <a:endParaRPr lang="el-GR" dirty="0"/>
          </a:p>
        </p:txBody>
      </p:sp>
      <p:pic>
        <p:nvPicPr>
          <p:cNvPr id="4" name="Picture 3">
            <a:extLst>
              <a:ext uri="{FF2B5EF4-FFF2-40B4-BE49-F238E27FC236}">
                <a16:creationId xmlns:a16="http://schemas.microsoft.com/office/drawing/2014/main" id="{F2602EF5-AB03-A954-8D34-8F5ECC5656A3}"/>
              </a:ext>
            </a:extLst>
          </p:cNvPr>
          <p:cNvPicPr>
            <a:picLocks noChangeAspect="1"/>
          </p:cNvPicPr>
          <p:nvPr/>
        </p:nvPicPr>
        <p:blipFill>
          <a:blip r:embed="rId2"/>
          <a:stretch>
            <a:fillRect/>
          </a:stretch>
        </p:blipFill>
        <p:spPr>
          <a:xfrm>
            <a:off x="193120" y="6042991"/>
            <a:ext cx="712136" cy="712136"/>
          </a:xfrm>
          <a:prstGeom prst="rect">
            <a:avLst/>
          </a:prstGeom>
        </p:spPr>
      </p:pic>
      <p:sp>
        <p:nvSpPr>
          <p:cNvPr id="5" name="Content Placeholder 2">
            <a:extLst>
              <a:ext uri="{FF2B5EF4-FFF2-40B4-BE49-F238E27FC236}">
                <a16:creationId xmlns:a16="http://schemas.microsoft.com/office/drawing/2014/main" id="{BE90C2F8-4C7D-6661-420A-C3CA1DDDBDB4}"/>
              </a:ext>
            </a:extLst>
          </p:cNvPr>
          <p:cNvSpPr txBox="1">
            <a:spLocks/>
          </p:cNvSpPr>
          <p:nvPr/>
        </p:nvSpPr>
        <p:spPr>
          <a:xfrm>
            <a:off x="1463588" y="2643158"/>
            <a:ext cx="9356527" cy="2000148"/>
          </a:xfrm>
          <a:prstGeom prst="rect">
            <a:avLst/>
          </a:prstGeom>
        </p:spPr>
        <p:txBody>
          <a:bodyPr vert="horz" lIns="91440" tIns="45720" rIns="91440" bIns="45720" rtlCol="0">
            <a:normAutofit/>
          </a:bodyPr>
          <a:lstStyle>
            <a:lvl1pPr marL="228600" indent="-228600" algn="l" defTabSz="914400" rtl="0" eaLnBrk="1" latinLnBrk="0" hangingPunct="1">
              <a:lnSpc>
                <a:spcPct val="120000"/>
              </a:lnSpc>
              <a:spcBef>
                <a:spcPts val="1000"/>
              </a:spcBef>
              <a:buClr>
                <a:schemeClr val="accent5"/>
              </a:buClr>
              <a:buFont typeface="Arial" panose="020B0604020202020204" pitchFamily="34" charset="0"/>
              <a:buChar char="•"/>
              <a:defRPr sz="2000" kern="1200">
                <a:solidFill>
                  <a:schemeClr val="tx2"/>
                </a:solidFill>
                <a:latin typeface="+mn-lt"/>
                <a:ea typeface="+mn-ea"/>
                <a:cs typeface="+mn-cs"/>
              </a:defRPr>
            </a:lvl1pPr>
            <a:lvl2pPr marL="685800" indent="-228600" algn="l" defTabSz="914400" rtl="0" eaLnBrk="1" latinLnBrk="0" hangingPunct="1">
              <a:lnSpc>
                <a:spcPct val="120000"/>
              </a:lnSpc>
              <a:spcBef>
                <a:spcPts val="500"/>
              </a:spcBef>
              <a:buClr>
                <a:schemeClr val="accent5"/>
              </a:buClr>
              <a:buFont typeface="Arial" panose="020B0604020202020204" pitchFamily="34" charset="0"/>
              <a:buChar char="•"/>
              <a:defRPr sz="1800" kern="1200">
                <a:solidFill>
                  <a:schemeClr val="tx2"/>
                </a:solidFill>
                <a:latin typeface="+mn-lt"/>
                <a:ea typeface="+mn-ea"/>
                <a:cs typeface="+mn-cs"/>
              </a:defRPr>
            </a:lvl2pPr>
            <a:lvl3pPr marL="1143000" indent="-228600" algn="l" defTabSz="914400" rtl="0" eaLnBrk="1" latinLnBrk="0" hangingPunct="1">
              <a:lnSpc>
                <a:spcPct val="120000"/>
              </a:lnSpc>
              <a:spcBef>
                <a:spcPts val="500"/>
              </a:spcBef>
              <a:buClr>
                <a:schemeClr val="accent5"/>
              </a:buClr>
              <a:buFont typeface="Arial" panose="020B0604020202020204" pitchFamily="34" charset="0"/>
              <a:buChar char="•"/>
              <a:defRPr sz="1600" kern="1200">
                <a:solidFill>
                  <a:schemeClr val="tx2"/>
                </a:solidFill>
                <a:latin typeface="+mn-lt"/>
                <a:ea typeface="+mn-ea"/>
                <a:cs typeface="+mn-cs"/>
              </a:defRPr>
            </a:lvl3pPr>
            <a:lvl4pPr marL="1600200" indent="-228600" algn="l" defTabSz="914400" rtl="0" eaLnBrk="1" latinLnBrk="0" hangingPunct="1">
              <a:lnSpc>
                <a:spcPct val="120000"/>
              </a:lnSpc>
              <a:spcBef>
                <a:spcPts val="500"/>
              </a:spcBef>
              <a:buClr>
                <a:schemeClr val="accent5"/>
              </a:buClr>
              <a:buFont typeface="Arial" panose="020B0604020202020204" pitchFamily="34" charset="0"/>
              <a:buChar char="•"/>
              <a:defRPr sz="1400" kern="1200">
                <a:solidFill>
                  <a:schemeClr val="tx2"/>
                </a:solidFill>
                <a:latin typeface="+mn-lt"/>
                <a:ea typeface="+mn-ea"/>
                <a:cs typeface="+mn-cs"/>
              </a:defRPr>
            </a:lvl4pPr>
            <a:lvl5pPr marL="2057400" indent="-228600" algn="l" defTabSz="914400" rtl="0" eaLnBrk="1" latinLnBrk="0" hangingPunct="1">
              <a:lnSpc>
                <a:spcPct val="120000"/>
              </a:lnSpc>
              <a:spcBef>
                <a:spcPts val="500"/>
              </a:spcBef>
              <a:buClr>
                <a:schemeClr val="accent5"/>
              </a:buClr>
              <a:buFont typeface="Arial" panose="020B0604020202020204" pitchFamily="34" charset="0"/>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buFont typeface="Wingdings" panose="05000000000000000000" pitchFamily="2" charset="2"/>
              <a:buChar char="Ø"/>
            </a:pPr>
            <a:r>
              <a:rPr lang="el-GR" sz="1800" dirty="0">
                <a:latin typeface="Arial" panose="020B0604020202020204" pitchFamily="34" charset="0"/>
                <a:cs typeface="Arial" panose="020B0604020202020204" pitchFamily="34" charset="0"/>
              </a:rPr>
              <a:t> ο λειτουργός για τα δικαιώματα των ασθενών θα πρέπει να είναι καταρτισμένος για να μπορεί να ανταποκριθεί και σε σχέση με τα δικαιώματα που πηγάζουν από τον ΓΚΠΔ</a:t>
            </a:r>
          </a:p>
          <a:p>
            <a:pPr algn="just">
              <a:buFont typeface="Wingdings" panose="05000000000000000000" pitchFamily="2" charset="2"/>
              <a:buChar char="Ø"/>
            </a:pPr>
            <a:r>
              <a:rPr lang="el-GR" sz="1800" dirty="0">
                <a:latin typeface="Arial" panose="020B0604020202020204" pitchFamily="34" charset="0"/>
                <a:cs typeface="Arial" panose="020B0604020202020204" pitchFamily="34" charset="0"/>
              </a:rPr>
              <a:t> κατάρτιση απλής και κατανοητής πολιτικής προστασίας δεδομένων </a:t>
            </a:r>
          </a:p>
          <a:p>
            <a:pPr marL="0" indent="0">
              <a:buFont typeface="Arial" panose="020B0604020202020204" pitchFamily="34" charset="0"/>
              <a:buNone/>
            </a:pPr>
            <a:endParaRPr lang="el-GR" dirty="0"/>
          </a:p>
        </p:txBody>
      </p:sp>
      <p:sp>
        <p:nvSpPr>
          <p:cNvPr id="6" name="Slide Number Placeholder 5">
            <a:extLst>
              <a:ext uri="{FF2B5EF4-FFF2-40B4-BE49-F238E27FC236}">
                <a16:creationId xmlns:a16="http://schemas.microsoft.com/office/drawing/2014/main" id="{247F4593-A7F7-DC9B-86D4-A880D713D586}"/>
              </a:ext>
            </a:extLst>
          </p:cNvPr>
          <p:cNvSpPr>
            <a:spLocks noGrp="1"/>
          </p:cNvSpPr>
          <p:nvPr>
            <p:ph type="sldNum" sz="quarter" idx="12"/>
          </p:nvPr>
        </p:nvSpPr>
        <p:spPr/>
        <p:txBody>
          <a:bodyPr/>
          <a:lstStyle/>
          <a:p>
            <a:fld id="{08AB70BE-1769-45B8-85A6-0C837432C7E6}" type="slidenum">
              <a:rPr lang="en-US" sz="1600" smtClean="0">
                <a:latin typeface="Arial" panose="020B0604020202020204" pitchFamily="34" charset="0"/>
                <a:cs typeface="Arial" panose="020B0604020202020204" pitchFamily="34" charset="0"/>
              </a:rPr>
              <a:t>19</a:t>
            </a:fld>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482734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88C506-C1AD-F975-1339-6FC643D1728D}"/>
              </a:ext>
            </a:extLst>
          </p:cNvPr>
          <p:cNvSpPr>
            <a:spLocks noGrp="1"/>
          </p:cNvSpPr>
          <p:nvPr>
            <p:ph type="title"/>
          </p:nvPr>
        </p:nvSpPr>
        <p:spPr/>
        <p:txBody>
          <a:bodyPr/>
          <a:lstStyle/>
          <a:p>
            <a:r>
              <a:rPr lang="el-GR" dirty="0"/>
              <a:t>Σκοπός της παρουσίασης</a:t>
            </a:r>
          </a:p>
        </p:txBody>
      </p:sp>
      <p:sp>
        <p:nvSpPr>
          <p:cNvPr id="3" name="Content Placeholder 2">
            <a:extLst>
              <a:ext uri="{FF2B5EF4-FFF2-40B4-BE49-F238E27FC236}">
                <a16:creationId xmlns:a16="http://schemas.microsoft.com/office/drawing/2014/main" id="{CC440A73-3E90-0C0F-6711-C0C40CAF8B9D}"/>
              </a:ext>
            </a:extLst>
          </p:cNvPr>
          <p:cNvSpPr>
            <a:spLocks noGrp="1"/>
          </p:cNvSpPr>
          <p:nvPr>
            <p:ph idx="1"/>
          </p:nvPr>
        </p:nvSpPr>
        <p:spPr>
          <a:xfrm>
            <a:off x="914400" y="2323750"/>
            <a:ext cx="9914860" cy="2432808"/>
          </a:xfrm>
        </p:spPr>
        <p:txBody>
          <a:bodyPr/>
          <a:lstStyle/>
          <a:p>
            <a:pPr algn="just"/>
            <a:r>
              <a:rPr lang="el-GR" sz="2000" dirty="0">
                <a:latin typeface="Arial" panose="020B0604020202020204" pitchFamily="34" charset="0"/>
                <a:cs typeface="Arial" panose="020B0604020202020204" pitchFamily="34" charset="0"/>
              </a:rPr>
              <a:t>Στην παρουσίαση αυτή θα αναπτυχθούν θέματα που αφορούν στη νομιμότητα της επεξεργασίας προσωπικών δεδομένων ψυχικά ασθενών και στα δικαιώματά τους</a:t>
            </a:r>
          </a:p>
          <a:p>
            <a:pPr algn="just"/>
            <a:endParaRPr lang="el-GR" dirty="0">
              <a:latin typeface="Arial" panose="020B0604020202020204" pitchFamily="34" charset="0"/>
              <a:cs typeface="Arial" panose="020B0604020202020204" pitchFamily="34" charset="0"/>
            </a:endParaRPr>
          </a:p>
          <a:p>
            <a:pPr algn="just"/>
            <a:r>
              <a:rPr lang="el-GR" dirty="0">
                <a:latin typeface="Arial" panose="020B0604020202020204" pitchFamily="34" charset="0"/>
                <a:cs typeface="Arial" panose="020B0604020202020204" pitchFamily="34" charset="0"/>
              </a:rPr>
              <a:t>Ρόλος Γραφείου Επιτρόπου Προστασίας Δεδομένων Προσωπικού Χαρακτήρα</a:t>
            </a:r>
            <a:endParaRPr lang="el-GR" sz="2000" dirty="0">
              <a:latin typeface="Arial" panose="020B0604020202020204" pitchFamily="34" charset="0"/>
              <a:cs typeface="Arial" panose="020B0604020202020204" pitchFamily="34" charset="0"/>
            </a:endParaRPr>
          </a:p>
          <a:p>
            <a:pPr algn="just"/>
            <a:endParaRPr lang="en-US" sz="2000" dirty="0">
              <a:latin typeface="Arial" panose="020B0604020202020204" pitchFamily="34" charset="0"/>
              <a:cs typeface="Arial" panose="020B0604020202020204" pitchFamily="34" charset="0"/>
            </a:endParaRPr>
          </a:p>
          <a:p>
            <a:pPr marL="0" indent="0">
              <a:buNone/>
            </a:pPr>
            <a:endParaRPr lang="el-GR" dirty="0"/>
          </a:p>
        </p:txBody>
      </p:sp>
      <p:pic>
        <p:nvPicPr>
          <p:cNvPr id="4" name="Picture 3">
            <a:extLst>
              <a:ext uri="{FF2B5EF4-FFF2-40B4-BE49-F238E27FC236}">
                <a16:creationId xmlns:a16="http://schemas.microsoft.com/office/drawing/2014/main" id="{62E040F7-0423-CE76-1078-AECDF5149008}"/>
              </a:ext>
            </a:extLst>
          </p:cNvPr>
          <p:cNvPicPr>
            <a:picLocks noChangeAspect="1"/>
          </p:cNvPicPr>
          <p:nvPr/>
        </p:nvPicPr>
        <p:blipFill>
          <a:blip r:embed="rId2"/>
          <a:stretch>
            <a:fillRect/>
          </a:stretch>
        </p:blipFill>
        <p:spPr>
          <a:xfrm>
            <a:off x="193120" y="6042991"/>
            <a:ext cx="712136" cy="712136"/>
          </a:xfrm>
          <a:prstGeom prst="rect">
            <a:avLst/>
          </a:prstGeom>
        </p:spPr>
      </p:pic>
      <p:sp>
        <p:nvSpPr>
          <p:cNvPr id="5" name="Slide Number Placeholder 4">
            <a:extLst>
              <a:ext uri="{FF2B5EF4-FFF2-40B4-BE49-F238E27FC236}">
                <a16:creationId xmlns:a16="http://schemas.microsoft.com/office/drawing/2014/main" id="{DA8FD699-E90F-7C31-E5B2-65884C417F1A}"/>
              </a:ext>
            </a:extLst>
          </p:cNvPr>
          <p:cNvSpPr>
            <a:spLocks noGrp="1"/>
          </p:cNvSpPr>
          <p:nvPr>
            <p:ph type="sldNum" sz="quarter" idx="12"/>
          </p:nvPr>
        </p:nvSpPr>
        <p:spPr/>
        <p:txBody>
          <a:bodyPr/>
          <a:lstStyle/>
          <a:p>
            <a:fld id="{08AB70BE-1769-45B8-85A6-0C837432C7E6}" type="slidenum">
              <a:rPr lang="en-US" sz="1600" smtClean="0">
                <a:latin typeface="Arial" panose="020B0604020202020204" pitchFamily="34" charset="0"/>
                <a:cs typeface="Arial" panose="020B0604020202020204" pitchFamily="34" charset="0"/>
              </a:rPr>
              <a:t>2</a:t>
            </a:fld>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062949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BF665F-B6B3-739D-B330-5A473D17AF9A}"/>
              </a:ext>
            </a:extLst>
          </p:cNvPr>
          <p:cNvSpPr>
            <a:spLocks noGrp="1"/>
          </p:cNvSpPr>
          <p:nvPr>
            <p:ph type="title"/>
          </p:nvPr>
        </p:nvSpPr>
        <p:spPr/>
        <p:txBody>
          <a:bodyPr/>
          <a:lstStyle/>
          <a:p>
            <a:r>
              <a:rPr lang="el-GR" dirty="0"/>
              <a:t>Διαδικασία υποβολής παραπόνου</a:t>
            </a:r>
          </a:p>
        </p:txBody>
      </p:sp>
      <p:sp>
        <p:nvSpPr>
          <p:cNvPr id="3" name="Content Placeholder 2">
            <a:extLst>
              <a:ext uri="{FF2B5EF4-FFF2-40B4-BE49-F238E27FC236}">
                <a16:creationId xmlns:a16="http://schemas.microsoft.com/office/drawing/2014/main" id="{4B62A4DF-B3A7-5D5A-8CB6-3FE63CC5639D}"/>
              </a:ext>
            </a:extLst>
          </p:cNvPr>
          <p:cNvSpPr>
            <a:spLocks noGrp="1"/>
          </p:cNvSpPr>
          <p:nvPr>
            <p:ph idx="1"/>
          </p:nvPr>
        </p:nvSpPr>
        <p:spPr>
          <a:xfrm>
            <a:off x="914399" y="2206305"/>
            <a:ext cx="10133901" cy="2732024"/>
          </a:xfrm>
        </p:spPr>
        <p:txBody>
          <a:bodyPr/>
          <a:lstStyle/>
          <a:p>
            <a:pPr marL="0" indent="0" algn="just">
              <a:buNone/>
            </a:pPr>
            <a:r>
              <a:rPr lang="el-GR" sz="1800" dirty="0">
                <a:latin typeface="Arial" panose="020B0604020202020204" pitchFamily="34" charset="0"/>
                <a:cs typeface="Arial" panose="020B0604020202020204" pitchFamily="34" charset="0"/>
              </a:rPr>
              <a:t>Ψυχικά ασθενείς </a:t>
            </a:r>
          </a:p>
          <a:p>
            <a:pPr marL="0" indent="0" algn="just">
              <a:buNone/>
            </a:pPr>
            <a:r>
              <a:rPr lang="el-GR" sz="1800" dirty="0">
                <a:latin typeface="Arial" panose="020B0604020202020204" pitchFamily="34" charset="0"/>
                <a:cs typeface="Arial" panose="020B0604020202020204" pitchFamily="34" charset="0"/>
              </a:rPr>
              <a:t>→ όλα τα δικαιώματα μπορούν να ασκούνται από τους ίδιους ή μέσω νόμιμου αντιπροσώπου </a:t>
            </a:r>
          </a:p>
          <a:p>
            <a:pPr marL="0" indent="0" algn="just">
              <a:buNone/>
            </a:pPr>
            <a:r>
              <a:rPr lang="el-GR" sz="1800" dirty="0">
                <a:latin typeface="Arial" panose="020B0604020202020204" pitchFamily="34" charset="0"/>
                <a:cs typeface="Arial" panose="020B0604020202020204" pitchFamily="34" charset="0"/>
              </a:rPr>
              <a:t>→ ικανοποίηση δικαιώματος εντός ενός μηνός </a:t>
            </a:r>
          </a:p>
          <a:p>
            <a:pPr marL="0" indent="0" algn="just">
              <a:buNone/>
            </a:pPr>
            <a:r>
              <a:rPr lang="el-GR" sz="1800" dirty="0">
                <a:latin typeface="Arial" panose="020B0604020202020204" pitchFamily="34" charset="0"/>
                <a:cs typeface="Arial" panose="020B0604020202020204" pitchFamily="34" charset="0"/>
              </a:rPr>
              <a:t>→ καταγγελία στην εποπτική Αρχή</a:t>
            </a:r>
          </a:p>
        </p:txBody>
      </p:sp>
      <p:pic>
        <p:nvPicPr>
          <p:cNvPr id="4" name="Picture 3">
            <a:extLst>
              <a:ext uri="{FF2B5EF4-FFF2-40B4-BE49-F238E27FC236}">
                <a16:creationId xmlns:a16="http://schemas.microsoft.com/office/drawing/2014/main" id="{7EDF2E20-EA94-1944-1135-FD162D6832C9}"/>
              </a:ext>
            </a:extLst>
          </p:cNvPr>
          <p:cNvPicPr>
            <a:picLocks noChangeAspect="1"/>
          </p:cNvPicPr>
          <p:nvPr/>
        </p:nvPicPr>
        <p:blipFill>
          <a:blip r:embed="rId2"/>
          <a:stretch>
            <a:fillRect/>
          </a:stretch>
        </p:blipFill>
        <p:spPr>
          <a:xfrm>
            <a:off x="193120" y="6042991"/>
            <a:ext cx="712136" cy="712136"/>
          </a:xfrm>
          <a:prstGeom prst="rect">
            <a:avLst/>
          </a:prstGeom>
        </p:spPr>
      </p:pic>
      <p:sp>
        <p:nvSpPr>
          <p:cNvPr id="5" name="Slide Number Placeholder 4">
            <a:extLst>
              <a:ext uri="{FF2B5EF4-FFF2-40B4-BE49-F238E27FC236}">
                <a16:creationId xmlns:a16="http://schemas.microsoft.com/office/drawing/2014/main" id="{A04070FD-7D9D-4C93-EB97-627834D6249F}"/>
              </a:ext>
            </a:extLst>
          </p:cNvPr>
          <p:cNvSpPr>
            <a:spLocks noGrp="1"/>
          </p:cNvSpPr>
          <p:nvPr>
            <p:ph type="sldNum" sz="quarter" idx="12"/>
          </p:nvPr>
        </p:nvSpPr>
        <p:spPr/>
        <p:txBody>
          <a:bodyPr/>
          <a:lstStyle/>
          <a:p>
            <a:fld id="{08AB70BE-1769-45B8-85A6-0C837432C7E6}" type="slidenum">
              <a:rPr lang="en-US" sz="1600" smtClean="0">
                <a:latin typeface="Arial" panose="020B0604020202020204" pitchFamily="34" charset="0"/>
                <a:cs typeface="Arial" panose="020B0604020202020204" pitchFamily="34" charset="0"/>
              </a:rPr>
              <a:t>20</a:t>
            </a:fld>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16040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8CE03F-825C-14D8-C4B0-70B8E39F7ACB}"/>
              </a:ext>
            </a:extLst>
          </p:cNvPr>
          <p:cNvSpPr>
            <a:spLocks noGrp="1"/>
          </p:cNvSpPr>
          <p:nvPr>
            <p:ph type="title"/>
          </p:nvPr>
        </p:nvSpPr>
        <p:spPr/>
        <p:txBody>
          <a:bodyPr/>
          <a:lstStyle/>
          <a:p>
            <a:r>
              <a:rPr lang="el-GR" dirty="0"/>
              <a:t>Παράπονα</a:t>
            </a:r>
          </a:p>
        </p:txBody>
      </p:sp>
      <p:sp>
        <p:nvSpPr>
          <p:cNvPr id="3" name="Content Placeholder 2">
            <a:extLst>
              <a:ext uri="{FF2B5EF4-FFF2-40B4-BE49-F238E27FC236}">
                <a16:creationId xmlns:a16="http://schemas.microsoft.com/office/drawing/2014/main" id="{E5651BFA-9EC6-9C4D-CF02-A2F7E7C1A91D}"/>
              </a:ext>
            </a:extLst>
          </p:cNvPr>
          <p:cNvSpPr>
            <a:spLocks noGrp="1"/>
          </p:cNvSpPr>
          <p:nvPr>
            <p:ph idx="1"/>
          </p:nvPr>
        </p:nvSpPr>
        <p:spPr/>
        <p:txBody>
          <a:bodyPr/>
          <a:lstStyle/>
          <a:p>
            <a:pPr marL="0" indent="0" algn="just">
              <a:buNone/>
            </a:pPr>
            <a:r>
              <a:rPr lang="el-GR" dirty="0">
                <a:latin typeface="Arial" panose="020B0604020202020204" pitchFamily="34" charset="0"/>
                <a:cs typeface="Arial" panose="020B0604020202020204" pitchFamily="34" charset="0"/>
              </a:rPr>
              <a:t>Από την εφαρμογή του Κανονισμού υ</a:t>
            </a:r>
            <a:r>
              <a:rPr lang="el-GR" sz="2000" dirty="0">
                <a:latin typeface="Arial" panose="020B0604020202020204" pitchFamily="34" charset="0"/>
                <a:cs typeface="Arial" panose="020B0604020202020204" pitchFamily="34" charset="0"/>
              </a:rPr>
              <a:t>ποβλήθηκαν στο Γραφείο μου τρία (3) παράπονα ψυχικά ασθενών, τα δικαιώματα των οποίων δεν ικανοποιήθηκαν από τον Υπεύθυνο Επεξεργασίας </a:t>
            </a:r>
          </a:p>
          <a:p>
            <a:pPr algn="just">
              <a:buFont typeface="Wingdings" panose="05000000000000000000" pitchFamily="2" charset="2"/>
              <a:buChar char="Ø"/>
            </a:pPr>
            <a:r>
              <a:rPr lang="el-GR" dirty="0"/>
              <a:t> </a:t>
            </a:r>
            <a:r>
              <a:rPr lang="el-GR" dirty="0">
                <a:latin typeface="Arial" panose="020B0604020202020204" pitchFamily="34" charset="0"/>
                <a:cs typeface="Arial" panose="020B0604020202020204" pitchFamily="34" charset="0"/>
              </a:rPr>
              <a:t>Στις δυο περιπτώσεις ικανοποιήθηκε το αίτημα του παραπονούμενου μετά από παρέμβαση του Γραφείου</a:t>
            </a:r>
          </a:p>
          <a:p>
            <a:pPr algn="just">
              <a:buFont typeface="Wingdings" panose="05000000000000000000" pitchFamily="2" charset="2"/>
              <a:buChar char="Ø"/>
            </a:pPr>
            <a:r>
              <a:rPr lang="el-GR" dirty="0">
                <a:latin typeface="Arial" panose="020B0604020202020204" pitchFamily="34" charset="0"/>
                <a:cs typeface="Arial" panose="020B0604020202020204" pitchFamily="34" charset="0"/>
              </a:rPr>
              <a:t> Στη τρίτη περίπτωση συμφωνήσαμε με την κρίση της Επιτροπής ότι η απευθείας πρόσβαση στο φάκελο του παραπονούμενου θα επιδείνωνε την κατάστασή του και του δόθηκε η επιλογή να σταλεί αντίγραφο του φακέλου του στον γιατρό που τον παρακολουθούσε</a:t>
            </a:r>
            <a:endParaRPr lang="el-GR" dirty="0"/>
          </a:p>
        </p:txBody>
      </p:sp>
      <p:pic>
        <p:nvPicPr>
          <p:cNvPr id="4" name="Picture 3">
            <a:extLst>
              <a:ext uri="{FF2B5EF4-FFF2-40B4-BE49-F238E27FC236}">
                <a16:creationId xmlns:a16="http://schemas.microsoft.com/office/drawing/2014/main" id="{90533D7D-C018-C01E-F1FE-F45E86630C77}"/>
              </a:ext>
            </a:extLst>
          </p:cNvPr>
          <p:cNvPicPr>
            <a:picLocks noChangeAspect="1"/>
          </p:cNvPicPr>
          <p:nvPr/>
        </p:nvPicPr>
        <p:blipFill>
          <a:blip r:embed="rId2"/>
          <a:stretch>
            <a:fillRect/>
          </a:stretch>
        </p:blipFill>
        <p:spPr>
          <a:xfrm>
            <a:off x="193120" y="6042991"/>
            <a:ext cx="712136" cy="712136"/>
          </a:xfrm>
          <a:prstGeom prst="rect">
            <a:avLst/>
          </a:prstGeom>
        </p:spPr>
      </p:pic>
      <p:sp>
        <p:nvSpPr>
          <p:cNvPr id="5" name="Slide Number Placeholder 4">
            <a:extLst>
              <a:ext uri="{FF2B5EF4-FFF2-40B4-BE49-F238E27FC236}">
                <a16:creationId xmlns:a16="http://schemas.microsoft.com/office/drawing/2014/main" id="{CD197B3C-A0B2-CC21-54B7-3109ACBBF4E5}"/>
              </a:ext>
            </a:extLst>
          </p:cNvPr>
          <p:cNvSpPr>
            <a:spLocks noGrp="1"/>
          </p:cNvSpPr>
          <p:nvPr>
            <p:ph type="sldNum" sz="quarter" idx="12"/>
          </p:nvPr>
        </p:nvSpPr>
        <p:spPr/>
        <p:txBody>
          <a:bodyPr/>
          <a:lstStyle/>
          <a:p>
            <a:fld id="{08AB70BE-1769-45B8-85A6-0C837432C7E6}" type="slidenum">
              <a:rPr lang="en-US" sz="1600" smtClean="0">
                <a:latin typeface="Arial" panose="020B0604020202020204" pitchFamily="34" charset="0"/>
                <a:cs typeface="Arial" panose="020B0604020202020204" pitchFamily="34" charset="0"/>
              </a:rPr>
              <a:t>21</a:t>
            </a:fld>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503103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FD92B64-E782-FC15-F82A-615FF3B33603}"/>
              </a:ext>
            </a:extLst>
          </p:cNvPr>
          <p:cNvSpPr>
            <a:spLocks noGrp="1"/>
          </p:cNvSpPr>
          <p:nvPr>
            <p:ph idx="1"/>
          </p:nvPr>
        </p:nvSpPr>
        <p:spPr/>
        <p:txBody>
          <a:bodyPr/>
          <a:lstStyle/>
          <a:p>
            <a:pPr marL="0" indent="0">
              <a:buNone/>
            </a:pPr>
            <a:endParaRPr lang="en-US" sz="3600" b="1" dirty="0">
              <a:solidFill>
                <a:schemeClr val="accent2">
                  <a:lumMod val="75000"/>
                </a:schemeClr>
              </a:solidFill>
              <a:latin typeface="Arial" panose="020B0604020202020204" pitchFamily="34" charset="0"/>
              <a:cs typeface="Arial" panose="020B0604020202020204" pitchFamily="34" charset="0"/>
            </a:endParaRPr>
          </a:p>
          <a:p>
            <a:pPr marL="0" indent="0">
              <a:buNone/>
            </a:pPr>
            <a:r>
              <a:rPr lang="el-GR" sz="3600" b="1" dirty="0">
                <a:solidFill>
                  <a:schemeClr val="accent2">
                    <a:lumMod val="75000"/>
                  </a:schemeClr>
                </a:solidFill>
                <a:latin typeface="Arial" panose="020B0604020202020204" pitchFamily="34" charset="0"/>
                <a:cs typeface="Arial" panose="020B0604020202020204" pitchFamily="34" charset="0"/>
              </a:rPr>
              <a:t>Ευχαριστώ για την προσοχή σας!</a:t>
            </a:r>
            <a:endParaRPr lang="en-US" sz="3600" dirty="0">
              <a:solidFill>
                <a:schemeClr val="accent2">
                  <a:lumMod val="75000"/>
                </a:schemeClr>
              </a:solidFill>
              <a:latin typeface="Arial" panose="020B0604020202020204" pitchFamily="34" charset="0"/>
              <a:cs typeface="Arial" panose="020B0604020202020204" pitchFamily="34" charset="0"/>
            </a:endParaRPr>
          </a:p>
          <a:p>
            <a:pPr marL="0" indent="0">
              <a:buNone/>
            </a:pPr>
            <a:endParaRPr lang="el-GR" dirty="0"/>
          </a:p>
        </p:txBody>
      </p:sp>
      <p:pic>
        <p:nvPicPr>
          <p:cNvPr id="4" name="Picture 3">
            <a:extLst>
              <a:ext uri="{FF2B5EF4-FFF2-40B4-BE49-F238E27FC236}">
                <a16:creationId xmlns:a16="http://schemas.microsoft.com/office/drawing/2014/main" id="{F57FB144-6E6D-0A1A-FD2B-8CDB9F293D15}"/>
              </a:ext>
            </a:extLst>
          </p:cNvPr>
          <p:cNvPicPr>
            <a:picLocks noChangeAspect="1"/>
          </p:cNvPicPr>
          <p:nvPr/>
        </p:nvPicPr>
        <p:blipFill>
          <a:blip r:embed="rId2"/>
          <a:stretch>
            <a:fillRect/>
          </a:stretch>
        </p:blipFill>
        <p:spPr>
          <a:xfrm>
            <a:off x="193120" y="6042991"/>
            <a:ext cx="712136" cy="712136"/>
          </a:xfrm>
          <a:prstGeom prst="rect">
            <a:avLst/>
          </a:prstGeom>
        </p:spPr>
      </p:pic>
      <p:sp>
        <p:nvSpPr>
          <p:cNvPr id="2" name="Slide Number Placeholder 1">
            <a:extLst>
              <a:ext uri="{FF2B5EF4-FFF2-40B4-BE49-F238E27FC236}">
                <a16:creationId xmlns:a16="http://schemas.microsoft.com/office/drawing/2014/main" id="{4CCA6C63-0E97-BBA9-DBA6-AEA8FD11D039}"/>
              </a:ext>
            </a:extLst>
          </p:cNvPr>
          <p:cNvSpPr>
            <a:spLocks noGrp="1"/>
          </p:cNvSpPr>
          <p:nvPr>
            <p:ph type="sldNum" sz="quarter" idx="12"/>
          </p:nvPr>
        </p:nvSpPr>
        <p:spPr/>
        <p:txBody>
          <a:bodyPr/>
          <a:lstStyle/>
          <a:p>
            <a:fld id="{08AB70BE-1769-45B8-85A6-0C837432C7E6}" type="slidenum">
              <a:rPr lang="en-US" sz="1600" smtClean="0">
                <a:latin typeface="Arial" panose="020B0604020202020204" pitchFamily="34" charset="0"/>
                <a:cs typeface="Arial" panose="020B0604020202020204" pitchFamily="34" charset="0"/>
              </a:rPr>
              <a:t>22</a:t>
            </a:fld>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211202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97666A5-FE26-0E2B-4765-C6ADC31C9FF1}"/>
              </a:ext>
            </a:extLst>
          </p:cNvPr>
          <p:cNvSpPr>
            <a:spLocks noGrp="1"/>
          </p:cNvSpPr>
          <p:nvPr>
            <p:ph idx="1"/>
          </p:nvPr>
        </p:nvSpPr>
        <p:spPr>
          <a:xfrm>
            <a:off x="914400" y="906011"/>
            <a:ext cx="9914860" cy="4303553"/>
          </a:xfrm>
        </p:spPr>
        <p:txBody>
          <a:bodyPr>
            <a:normAutofit fontScale="92500" lnSpcReduction="20000"/>
          </a:bodyPr>
          <a:lstStyle/>
          <a:p>
            <a:pPr marL="0" indent="0">
              <a:buNone/>
            </a:pPr>
            <a:r>
              <a:rPr lang="el-GR" sz="2000" b="1" dirty="0">
                <a:solidFill>
                  <a:srgbClr val="18818C"/>
                </a:solidFill>
                <a:latin typeface="Arial" panose="020B0604020202020204" pitchFamily="34" charset="0"/>
                <a:cs typeface="Arial" panose="020B0604020202020204" pitchFamily="34" charset="0"/>
              </a:rPr>
              <a:t>Γραφείο Επιτρόπου Προστασίας</a:t>
            </a:r>
          </a:p>
          <a:p>
            <a:pPr marL="0" indent="0">
              <a:buNone/>
            </a:pPr>
            <a:r>
              <a:rPr lang="el-GR" sz="2000" b="1" dirty="0">
                <a:solidFill>
                  <a:srgbClr val="18818C"/>
                </a:solidFill>
                <a:latin typeface="Arial" panose="020B0604020202020204" pitchFamily="34" charset="0"/>
                <a:cs typeface="Arial" panose="020B0604020202020204" pitchFamily="34" charset="0"/>
              </a:rPr>
              <a:t>Δεδομένων Προσωπικού Χαρακτήρα</a:t>
            </a:r>
          </a:p>
          <a:p>
            <a:pPr marL="0" indent="0">
              <a:buNone/>
            </a:pPr>
            <a:endParaRPr lang="el-GR" sz="2000" dirty="0">
              <a:solidFill>
                <a:srgbClr val="18818C"/>
              </a:solidFill>
              <a:latin typeface="Arial" panose="020B0604020202020204" pitchFamily="34" charset="0"/>
              <a:cs typeface="Arial" panose="020B0604020202020204" pitchFamily="34" charset="0"/>
            </a:endParaRPr>
          </a:p>
          <a:p>
            <a:pPr marL="0" indent="0">
              <a:buNone/>
            </a:pPr>
            <a:r>
              <a:rPr lang="el-GR" sz="2000" dirty="0" err="1">
                <a:solidFill>
                  <a:srgbClr val="18818C"/>
                </a:solidFill>
                <a:latin typeface="Arial" panose="020B0604020202020204" pitchFamily="34" charset="0"/>
                <a:cs typeface="Arial" panose="020B0604020202020204" pitchFamily="34" charset="0"/>
              </a:rPr>
              <a:t>Ιάσονος</a:t>
            </a:r>
            <a:r>
              <a:rPr lang="el-GR" sz="2000" dirty="0">
                <a:solidFill>
                  <a:srgbClr val="18818C"/>
                </a:solidFill>
                <a:latin typeface="Arial" panose="020B0604020202020204" pitchFamily="34" charset="0"/>
                <a:cs typeface="Arial" panose="020B0604020202020204" pitchFamily="34" charset="0"/>
              </a:rPr>
              <a:t> 1, 1082 Λευκωσία</a:t>
            </a:r>
          </a:p>
          <a:p>
            <a:pPr marL="0" indent="0">
              <a:buNone/>
            </a:pPr>
            <a:r>
              <a:rPr lang="el-GR" sz="2000" dirty="0">
                <a:solidFill>
                  <a:srgbClr val="18818C"/>
                </a:solidFill>
                <a:latin typeface="Arial" panose="020B0604020202020204" pitchFamily="34" charset="0"/>
                <a:cs typeface="Arial" panose="020B0604020202020204" pitchFamily="34" charset="0"/>
              </a:rPr>
              <a:t>Τ.Θ. 23378, 1682 Λευκωσία</a:t>
            </a:r>
          </a:p>
          <a:p>
            <a:pPr marL="0" indent="0">
              <a:buNone/>
            </a:pPr>
            <a:endParaRPr lang="el-GR" sz="2000" dirty="0">
              <a:solidFill>
                <a:srgbClr val="18818C"/>
              </a:solidFill>
              <a:latin typeface="Arial" panose="020B0604020202020204" pitchFamily="34" charset="0"/>
              <a:cs typeface="Arial" panose="020B0604020202020204" pitchFamily="34" charset="0"/>
            </a:endParaRPr>
          </a:p>
          <a:p>
            <a:pPr marL="0" indent="0">
              <a:buNone/>
            </a:pPr>
            <a:r>
              <a:rPr lang="el-GR" sz="2000" dirty="0" err="1">
                <a:solidFill>
                  <a:srgbClr val="18818C"/>
                </a:solidFill>
                <a:latin typeface="Arial" panose="020B0604020202020204" pitchFamily="34" charset="0"/>
                <a:cs typeface="Arial" panose="020B0604020202020204" pitchFamily="34" charset="0"/>
              </a:rPr>
              <a:t>Τηλ</a:t>
            </a:r>
            <a:r>
              <a:rPr lang="el-GR" sz="2000" dirty="0">
                <a:solidFill>
                  <a:srgbClr val="18818C"/>
                </a:solidFill>
                <a:latin typeface="Arial" panose="020B0604020202020204" pitchFamily="34" charset="0"/>
                <a:cs typeface="Arial" panose="020B0604020202020204" pitchFamily="34" charset="0"/>
              </a:rPr>
              <a:t>.: 22818456, Φαξ: 22304565</a:t>
            </a:r>
          </a:p>
          <a:p>
            <a:pPr marL="0" indent="0">
              <a:buNone/>
            </a:pPr>
            <a:r>
              <a:rPr lang="el-GR" sz="2000" dirty="0">
                <a:solidFill>
                  <a:srgbClr val="18818C"/>
                </a:solidFill>
                <a:latin typeface="Arial" panose="020B0604020202020204" pitchFamily="34" charset="0"/>
                <a:cs typeface="Arial" panose="020B0604020202020204" pitchFamily="34" charset="0"/>
              </a:rPr>
              <a:t>E-</a:t>
            </a:r>
            <a:r>
              <a:rPr lang="el-GR" sz="2000" dirty="0" err="1">
                <a:solidFill>
                  <a:srgbClr val="18818C"/>
                </a:solidFill>
                <a:latin typeface="Arial" panose="020B0604020202020204" pitchFamily="34" charset="0"/>
                <a:cs typeface="Arial" panose="020B0604020202020204" pitchFamily="34" charset="0"/>
              </a:rPr>
              <a:t>mail</a:t>
            </a:r>
            <a:r>
              <a:rPr lang="el-GR" sz="2000" dirty="0">
                <a:solidFill>
                  <a:srgbClr val="18818C"/>
                </a:solidFill>
                <a:latin typeface="Arial" panose="020B0604020202020204" pitchFamily="34" charset="0"/>
                <a:cs typeface="Arial" panose="020B0604020202020204" pitchFamily="34" charset="0"/>
              </a:rPr>
              <a:t>: commissioner@dataprotection.gov.cy</a:t>
            </a:r>
          </a:p>
          <a:p>
            <a:pPr marL="0" indent="0">
              <a:buNone/>
            </a:pPr>
            <a:endParaRPr lang="el-GR" sz="2000" dirty="0">
              <a:solidFill>
                <a:srgbClr val="18818C"/>
              </a:solidFill>
              <a:latin typeface="Arial" panose="020B0604020202020204" pitchFamily="34" charset="0"/>
              <a:cs typeface="Arial" panose="020B0604020202020204" pitchFamily="34" charset="0"/>
            </a:endParaRPr>
          </a:p>
          <a:p>
            <a:pPr marL="0" indent="0">
              <a:buNone/>
            </a:pPr>
            <a:r>
              <a:rPr lang="el-GR" sz="2000" dirty="0">
                <a:solidFill>
                  <a:srgbClr val="18818C"/>
                </a:solidFill>
                <a:latin typeface="Arial" panose="020B0604020202020204" pitchFamily="34" charset="0"/>
                <a:cs typeface="Arial" panose="020B0604020202020204" pitchFamily="34" charset="0"/>
              </a:rPr>
              <a:t>www.dataprotection.gov.cy </a:t>
            </a:r>
          </a:p>
          <a:p>
            <a:endParaRPr lang="el-GR" dirty="0"/>
          </a:p>
        </p:txBody>
      </p:sp>
      <p:pic>
        <p:nvPicPr>
          <p:cNvPr id="4" name="Picture 3">
            <a:extLst>
              <a:ext uri="{FF2B5EF4-FFF2-40B4-BE49-F238E27FC236}">
                <a16:creationId xmlns:a16="http://schemas.microsoft.com/office/drawing/2014/main" id="{1B8730B6-D94B-4235-6A8E-46DB077FFD43}"/>
              </a:ext>
            </a:extLst>
          </p:cNvPr>
          <p:cNvPicPr>
            <a:picLocks noChangeAspect="1"/>
          </p:cNvPicPr>
          <p:nvPr/>
        </p:nvPicPr>
        <p:blipFill>
          <a:blip r:embed="rId2"/>
          <a:stretch>
            <a:fillRect/>
          </a:stretch>
        </p:blipFill>
        <p:spPr>
          <a:xfrm>
            <a:off x="193120" y="5911264"/>
            <a:ext cx="712136" cy="712136"/>
          </a:xfrm>
          <a:prstGeom prst="rect">
            <a:avLst/>
          </a:prstGeom>
        </p:spPr>
      </p:pic>
      <p:sp>
        <p:nvSpPr>
          <p:cNvPr id="2" name="Slide Number Placeholder 1">
            <a:extLst>
              <a:ext uri="{FF2B5EF4-FFF2-40B4-BE49-F238E27FC236}">
                <a16:creationId xmlns:a16="http://schemas.microsoft.com/office/drawing/2014/main" id="{8AA9035D-1FE7-3968-BB60-F85CC57A5D6C}"/>
              </a:ext>
            </a:extLst>
          </p:cNvPr>
          <p:cNvSpPr>
            <a:spLocks noGrp="1"/>
          </p:cNvSpPr>
          <p:nvPr>
            <p:ph type="sldNum" sz="quarter" idx="12"/>
          </p:nvPr>
        </p:nvSpPr>
        <p:spPr/>
        <p:txBody>
          <a:bodyPr/>
          <a:lstStyle/>
          <a:p>
            <a:fld id="{08AB70BE-1769-45B8-85A6-0C837432C7E6}" type="slidenum">
              <a:rPr lang="en-US" sz="1600" smtClean="0">
                <a:latin typeface="Arial" panose="020B0604020202020204" pitchFamily="34" charset="0"/>
                <a:cs typeface="Arial" panose="020B0604020202020204" pitchFamily="34" charset="0"/>
              </a:rPr>
              <a:t>23</a:t>
            </a:fld>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084947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FD365-9F0D-B7B0-40C8-A656F62E1196}"/>
              </a:ext>
            </a:extLst>
          </p:cNvPr>
          <p:cNvSpPr>
            <a:spLocks noGrp="1"/>
          </p:cNvSpPr>
          <p:nvPr>
            <p:ph type="title"/>
          </p:nvPr>
        </p:nvSpPr>
        <p:spPr/>
        <p:txBody>
          <a:bodyPr/>
          <a:lstStyle/>
          <a:p>
            <a:r>
              <a:rPr lang="el-GR" dirty="0"/>
              <a:t>Νομικό πλαίσιο</a:t>
            </a:r>
          </a:p>
        </p:txBody>
      </p:sp>
      <p:sp>
        <p:nvSpPr>
          <p:cNvPr id="3" name="Content Placeholder 2">
            <a:extLst>
              <a:ext uri="{FF2B5EF4-FFF2-40B4-BE49-F238E27FC236}">
                <a16:creationId xmlns:a16="http://schemas.microsoft.com/office/drawing/2014/main" id="{0B35EFDD-D90F-83B2-138C-FC5020DBD727}"/>
              </a:ext>
            </a:extLst>
          </p:cNvPr>
          <p:cNvSpPr>
            <a:spLocks noGrp="1"/>
          </p:cNvSpPr>
          <p:nvPr>
            <p:ph idx="1"/>
          </p:nvPr>
        </p:nvSpPr>
        <p:spPr/>
        <p:txBody>
          <a:bodyPr>
            <a:normAutofit fontScale="77500" lnSpcReduction="20000"/>
          </a:bodyPr>
          <a:lstStyle/>
          <a:p>
            <a:pPr algn="just"/>
            <a:r>
              <a:rPr lang="el-GR" sz="2000" dirty="0">
                <a:solidFill>
                  <a:schemeClr val="tx1"/>
                </a:solidFill>
                <a:latin typeface="Arial" panose="020B0604020202020204" pitchFamily="34" charset="0"/>
                <a:cs typeface="Arial" panose="020B0604020202020204" pitchFamily="34" charset="0"/>
              </a:rPr>
              <a:t>Ο Κανονισμός (ΕΕ) 2016/679 του Ευρωπαϊκού Κοινοβουλίου και του Συμβουλίου της 27ης Απριλίου 2016 για την προστασία των φυσικών προσώπων έναντι της επεξεργασίας των δεδομένων προσωπικού χαρακτήρα και για την ελεύθερη κυκλοφορία των δεδομένων αυτών, Γενικός Κανονισμός για την Προστασία Δεδομένων</a:t>
            </a:r>
            <a:endParaRPr lang="en-US" sz="2000" dirty="0">
              <a:solidFill>
                <a:schemeClr val="tx1"/>
              </a:solidFill>
              <a:latin typeface="Arial" panose="020B0604020202020204" pitchFamily="34" charset="0"/>
              <a:cs typeface="Arial" panose="020B0604020202020204" pitchFamily="34" charset="0"/>
            </a:endParaRPr>
          </a:p>
          <a:p>
            <a:pPr marL="0" indent="0" algn="just">
              <a:buNone/>
            </a:pPr>
            <a:endParaRPr lang="el-GR" sz="2000" dirty="0">
              <a:solidFill>
                <a:schemeClr val="tx1"/>
              </a:solidFill>
              <a:latin typeface="Arial" panose="020B0604020202020204" pitchFamily="34" charset="0"/>
              <a:cs typeface="Arial" panose="020B0604020202020204" pitchFamily="34" charset="0"/>
            </a:endParaRPr>
          </a:p>
          <a:p>
            <a:pPr algn="just"/>
            <a:r>
              <a:rPr lang="el-GR" sz="2000" dirty="0">
                <a:solidFill>
                  <a:schemeClr val="tx1"/>
                </a:solidFill>
                <a:latin typeface="Arial" panose="020B0604020202020204" pitchFamily="34" charset="0"/>
                <a:cs typeface="Arial" panose="020B0604020202020204" pitchFamily="34" charset="0"/>
              </a:rPr>
              <a:t>Ο περί της Προστασίας των Φυσικών Προσώπων Έναντι την Επεξεργασία των Δεδομένων Προσωπικού Χαρακτήρα και της Ελεύθερης Κυκλοφορίας των Δεδομένων αυτών Νόμος του 2018 (Ν.125(Ι)/2018) </a:t>
            </a:r>
          </a:p>
          <a:p>
            <a:pPr algn="just"/>
            <a:endParaRPr lang="el-GR" dirty="0">
              <a:solidFill>
                <a:schemeClr val="tx1"/>
              </a:solidFill>
              <a:latin typeface="Arial" panose="020B0604020202020204" pitchFamily="34" charset="0"/>
              <a:cs typeface="Arial" panose="020B0604020202020204" pitchFamily="34" charset="0"/>
            </a:endParaRPr>
          </a:p>
          <a:p>
            <a:pPr algn="just"/>
            <a:r>
              <a:rPr lang="el-GR" sz="2000" dirty="0">
                <a:solidFill>
                  <a:schemeClr val="tx1"/>
                </a:solidFill>
                <a:latin typeface="Arial" panose="020B0604020202020204" pitchFamily="34" charset="0"/>
                <a:cs typeface="Arial" panose="020B0604020202020204" pitchFamily="34" charset="0"/>
              </a:rPr>
              <a:t>Ο περί</a:t>
            </a:r>
            <a:r>
              <a:rPr lang="el-GR" sz="2000" dirty="0">
                <a:solidFill>
                  <a:srgbClr val="000000"/>
                </a:solidFill>
                <a:latin typeface="Arial" panose="020B0604020202020204" pitchFamily="34" charset="0"/>
                <a:cs typeface="Arial" panose="020B0604020202020204" pitchFamily="34" charset="0"/>
              </a:rPr>
              <a:t> </a:t>
            </a:r>
            <a:r>
              <a:rPr lang="el-GR" i="0" dirty="0">
                <a:solidFill>
                  <a:srgbClr val="000000"/>
                </a:solidFill>
                <a:effectLst/>
                <a:latin typeface="Arial" panose="020B0604020202020204" pitchFamily="34" charset="0"/>
                <a:cs typeface="Arial" panose="020B0604020202020204" pitchFamily="34" charset="0"/>
              </a:rPr>
              <a:t>Ψυχιατρικής Νοσηλείας Νόμος του 1997 (</a:t>
            </a:r>
            <a:r>
              <a:rPr lang="en-US" i="0" dirty="0">
                <a:solidFill>
                  <a:srgbClr val="000000"/>
                </a:solidFill>
                <a:effectLst/>
                <a:latin typeface="Arial" panose="020B0604020202020204" pitchFamily="34" charset="0"/>
                <a:cs typeface="Arial" panose="020B0604020202020204" pitchFamily="34" charset="0"/>
              </a:rPr>
              <a:t>N.</a:t>
            </a:r>
            <a:r>
              <a:rPr lang="el-GR" i="0" dirty="0">
                <a:solidFill>
                  <a:srgbClr val="000000"/>
                </a:solidFill>
                <a:effectLst/>
                <a:latin typeface="Arial" panose="020B0604020202020204" pitchFamily="34" charset="0"/>
                <a:cs typeface="Arial" panose="020B0604020202020204" pitchFamily="34" charset="0"/>
              </a:rPr>
              <a:t>77(I)/1997), ως τροποποιείται</a:t>
            </a:r>
          </a:p>
          <a:p>
            <a:pPr marL="0" indent="0" algn="just">
              <a:buNone/>
            </a:pPr>
            <a:endParaRPr lang="el-GR" i="0" dirty="0">
              <a:solidFill>
                <a:srgbClr val="000000"/>
              </a:solidFill>
              <a:effectLst/>
              <a:latin typeface="Arial" panose="020B0604020202020204" pitchFamily="34" charset="0"/>
              <a:cs typeface="Arial" panose="020B0604020202020204" pitchFamily="34" charset="0"/>
            </a:endParaRPr>
          </a:p>
          <a:p>
            <a:pPr algn="just"/>
            <a:r>
              <a:rPr lang="el-GR" dirty="0">
                <a:solidFill>
                  <a:srgbClr val="000000"/>
                </a:solidFill>
                <a:latin typeface="Arial" panose="020B0604020202020204" pitchFamily="34" charset="0"/>
                <a:cs typeface="Arial" panose="020B0604020202020204" pitchFamily="34" charset="0"/>
              </a:rPr>
              <a:t>Ο </a:t>
            </a:r>
            <a:r>
              <a:rPr lang="el-GR" dirty="0">
                <a:solidFill>
                  <a:schemeClr val="tx1"/>
                </a:solidFill>
                <a:latin typeface="Arial" panose="020B0604020202020204" pitchFamily="34" charset="0"/>
                <a:cs typeface="Arial" panose="020B0604020202020204" pitchFamily="34" charset="0"/>
              </a:rPr>
              <a:t>περί της Κατοχύρωσης </a:t>
            </a:r>
            <a:r>
              <a:rPr lang="el-GR" sz="2000" dirty="0">
                <a:solidFill>
                  <a:schemeClr val="tx1"/>
                </a:solidFill>
                <a:latin typeface="Arial" panose="020B0604020202020204" pitchFamily="34" charset="0"/>
                <a:cs typeface="Arial" panose="020B0604020202020204" pitchFamily="34" charset="0"/>
              </a:rPr>
              <a:t>και της Προστασίας των Δικαιωμάτων των Ασθενών Νόμος του 2005 </a:t>
            </a:r>
            <a:endParaRPr lang="en-US" sz="2000" dirty="0">
              <a:solidFill>
                <a:schemeClr val="tx1"/>
              </a:solidFill>
              <a:latin typeface="Arial" panose="020B0604020202020204" pitchFamily="34" charset="0"/>
              <a:cs typeface="Arial" panose="020B0604020202020204" pitchFamily="34" charset="0"/>
            </a:endParaRPr>
          </a:p>
          <a:p>
            <a:pPr marL="0" indent="0" algn="just">
              <a:buNone/>
            </a:pPr>
            <a:r>
              <a:rPr lang="en-US" sz="2000" dirty="0">
                <a:solidFill>
                  <a:schemeClr val="tx1"/>
                </a:solidFill>
                <a:latin typeface="Arial" panose="020B0604020202020204" pitchFamily="34" charset="0"/>
                <a:cs typeface="Arial" panose="020B0604020202020204" pitchFamily="34" charset="0"/>
              </a:rPr>
              <a:t>  (</a:t>
            </a:r>
            <a:r>
              <a:rPr lang="el-GR" sz="2000" dirty="0">
                <a:solidFill>
                  <a:schemeClr val="tx1"/>
                </a:solidFill>
                <a:latin typeface="Arial" panose="020B0604020202020204" pitchFamily="34" charset="0"/>
                <a:cs typeface="Arial" panose="020B0604020202020204" pitchFamily="34" charset="0"/>
              </a:rPr>
              <a:t>Ν.1(Ι)/2005</a:t>
            </a:r>
            <a:r>
              <a:rPr lang="en-US" sz="2000" dirty="0">
                <a:solidFill>
                  <a:schemeClr val="tx1"/>
                </a:solidFill>
                <a:latin typeface="Arial" panose="020B0604020202020204" pitchFamily="34" charset="0"/>
                <a:cs typeface="Arial" panose="020B0604020202020204" pitchFamily="34" charset="0"/>
              </a:rPr>
              <a:t>)</a:t>
            </a:r>
            <a:endParaRPr lang="el-GR" i="0" dirty="0">
              <a:solidFill>
                <a:schemeClr val="tx1"/>
              </a:solidFill>
              <a:effectLst/>
              <a:latin typeface="Arial" panose="020B0604020202020204" pitchFamily="34" charset="0"/>
              <a:cs typeface="Arial" panose="020B0604020202020204" pitchFamily="34" charset="0"/>
            </a:endParaRPr>
          </a:p>
          <a:p>
            <a:endParaRPr lang="el-GR" dirty="0"/>
          </a:p>
        </p:txBody>
      </p:sp>
      <p:pic>
        <p:nvPicPr>
          <p:cNvPr id="4" name="Picture 3">
            <a:extLst>
              <a:ext uri="{FF2B5EF4-FFF2-40B4-BE49-F238E27FC236}">
                <a16:creationId xmlns:a16="http://schemas.microsoft.com/office/drawing/2014/main" id="{753F7E24-6DD6-66B8-D751-B2AD1A5A3422}"/>
              </a:ext>
            </a:extLst>
          </p:cNvPr>
          <p:cNvPicPr>
            <a:picLocks noChangeAspect="1"/>
          </p:cNvPicPr>
          <p:nvPr/>
        </p:nvPicPr>
        <p:blipFill>
          <a:blip r:embed="rId2"/>
          <a:stretch>
            <a:fillRect/>
          </a:stretch>
        </p:blipFill>
        <p:spPr>
          <a:xfrm>
            <a:off x="193120" y="6042991"/>
            <a:ext cx="712136" cy="712136"/>
          </a:xfrm>
          <a:prstGeom prst="rect">
            <a:avLst/>
          </a:prstGeom>
        </p:spPr>
      </p:pic>
      <p:sp>
        <p:nvSpPr>
          <p:cNvPr id="5" name="Slide Number Placeholder 4">
            <a:extLst>
              <a:ext uri="{FF2B5EF4-FFF2-40B4-BE49-F238E27FC236}">
                <a16:creationId xmlns:a16="http://schemas.microsoft.com/office/drawing/2014/main" id="{BA36A0EA-8441-4D86-81F2-ED6D708EF584}"/>
              </a:ext>
            </a:extLst>
          </p:cNvPr>
          <p:cNvSpPr>
            <a:spLocks noGrp="1"/>
          </p:cNvSpPr>
          <p:nvPr>
            <p:ph type="sldNum" sz="quarter" idx="12"/>
          </p:nvPr>
        </p:nvSpPr>
        <p:spPr/>
        <p:txBody>
          <a:bodyPr/>
          <a:lstStyle/>
          <a:p>
            <a:fld id="{08AB70BE-1769-45B8-85A6-0C837432C7E6}" type="slidenum">
              <a:rPr lang="en-US" sz="1600" smtClean="0">
                <a:latin typeface="Arial" panose="020B0604020202020204" pitchFamily="34" charset="0"/>
                <a:cs typeface="Arial" panose="020B0604020202020204" pitchFamily="34" charset="0"/>
              </a:rPr>
              <a:t>3</a:t>
            </a:fld>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422416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783B6-7779-CFD4-5521-B67456F54780}"/>
              </a:ext>
            </a:extLst>
          </p:cNvPr>
          <p:cNvSpPr>
            <a:spLocks noGrp="1"/>
          </p:cNvSpPr>
          <p:nvPr>
            <p:ph type="title"/>
          </p:nvPr>
        </p:nvSpPr>
        <p:spPr/>
        <p:txBody>
          <a:bodyPr/>
          <a:lstStyle/>
          <a:p>
            <a:r>
              <a:rPr lang="el-GR" dirty="0"/>
              <a:t>Βασικές </a:t>
            </a:r>
            <a:r>
              <a:rPr lang="el-GR" dirty="0">
                <a:solidFill>
                  <a:srgbClr val="18818C"/>
                </a:solidFill>
              </a:rPr>
              <a:t>έννοιες</a:t>
            </a:r>
          </a:p>
        </p:txBody>
      </p:sp>
      <p:sp>
        <p:nvSpPr>
          <p:cNvPr id="3" name="Content Placeholder 2">
            <a:extLst>
              <a:ext uri="{FF2B5EF4-FFF2-40B4-BE49-F238E27FC236}">
                <a16:creationId xmlns:a16="http://schemas.microsoft.com/office/drawing/2014/main" id="{6C473E83-E146-2B32-4D8A-089400C2CD6F}"/>
              </a:ext>
            </a:extLst>
          </p:cNvPr>
          <p:cNvSpPr>
            <a:spLocks noGrp="1"/>
          </p:cNvSpPr>
          <p:nvPr>
            <p:ph idx="1"/>
          </p:nvPr>
        </p:nvSpPr>
        <p:spPr/>
        <p:txBody>
          <a:bodyPr>
            <a:normAutofit/>
          </a:bodyPr>
          <a:lstStyle/>
          <a:p>
            <a:pPr algn="just"/>
            <a:r>
              <a:rPr lang="el-GR" sz="2000" b="1" dirty="0">
                <a:solidFill>
                  <a:srgbClr val="18818C"/>
                </a:solidFill>
                <a:latin typeface="Arial" panose="020B0604020202020204" pitchFamily="34" charset="0"/>
                <a:cs typeface="Arial" panose="020B0604020202020204" pitchFamily="34" charset="0"/>
              </a:rPr>
              <a:t>Δεδομένα προσωπικού χαρακτήρα</a:t>
            </a:r>
            <a:r>
              <a:rPr lang="el-GR" sz="2000" dirty="0">
                <a:solidFill>
                  <a:srgbClr val="18818C"/>
                </a:solidFill>
                <a:latin typeface="Arial" panose="020B0604020202020204" pitchFamily="34" charset="0"/>
                <a:cs typeface="Arial" panose="020B0604020202020204" pitchFamily="34" charset="0"/>
              </a:rPr>
              <a:t>:</a:t>
            </a:r>
            <a:r>
              <a:rPr lang="el-GR" sz="2000" dirty="0">
                <a:solidFill>
                  <a:srgbClr val="4B6760"/>
                </a:solidFill>
                <a:latin typeface="Arial" panose="020B0604020202020204" pitchFamily="34" charset="0"/>
                <a:cs typeface="Arial" panose="020B0604020202020204" pitchFamily="34" charset="0"/>
              </a:rPr>
              <a:t> </a:t>
            </a:r>
            <a:r>
              <a:rPr lang="el-GR" sz="2000" dirty="0">
                <a:solidFill>
                  <a:schemeClr val="tx1"/>
                </a:solidFill>
                <a:latin typeface="Arial" panose="020B0604020202020204" pitchFamily="34" charset="0"/>
                <a:cs typeface="Arial" panose="020B0604020202020204" pitchFamily="34" charset="0"/>
              </a:rPr>
              <a:t>κάθε πληροφορία που άμεσα ή έμμεσα ταυτοποιεί ή μπορεί να ταυτοποιήσει ένα φυσικό πρόσωπο εν ζωή. Στην προκειμένη περίπτωση το υποκείμενο των δεδομένων είναι ο ψυχικά ασθενής</a:t>
            </a:r>
          </a:p>
          <a:p>
            <a:pPr marL="0" indent="0" algn="just">
              <a:buNone/>
            </a:pPr>
            <a:endParaRPr lang="el-GR" sz="2000" dirty="0">
              <a:solidFill>
                <a:schemeClr val="tx1"/>
              </a:solidFill>
              <a:latin typeface="Arial" panose="020B0604020202020204" pitchFamily="34" charset="0"/>
              <a:cs typeface="Arial" panose="020B0604020202020204" pitchFamily="34" charset="0"/>
            </a:endParaRPr>
          </a:p>
          <a:p>
            <a:pPr algn="just"/>
            <a:r>
              <a:rPr lang="el-GR" sz="2000" b="1" dirty="0">
                <a:solidFill>
                  <a:srgbClr val="18818C"/>
                </a:solidFill>
                <a:latin typeface="Arial" panose="020B0604020202020204" pitchFamily="34" charset="0"/>
                <a:cs typeface="Arial" panose="020B0604020202020204" pitchFamily="34" charset="0"/>
              </a:rPr>
              <a:t>Επεξεργασία</a:t>
            </a:r>
            <a:r>
              <a:rPr lang="el-GR" sz="2000" dirty="0">
                <a:solidFill>
                  <a:srgbClr val="18818C"/>
                </a:solidFill>
                <a:latin typeface="Arial" panose="020B0604020202020204" pitchFamily="34" charset="0"/>
                <a:cs typeface="Arial" panose="020B0604020202020204" pitchFamily="34" charset="0"/>
              </a:rPr>
              <a:t>: </a:t>
            </a:r>
            <a:r>
              <a:rPr lang="el-GR" sz="2000" dirty="0">
                <a:latin typeface="Arial" panose="020B0604020202020204" pitchFamily="34" charset="0"/>
                <a:cs typeface="Arial" panose="020B0604020202020204" pitchFamily="34" charset="0"/>
              </a:rPr>
              <a:t>κάθε πράξη ή σειρά πράξεων (π.χ. συλλογή, κοινοποίηση, διαγραφή κτλ) που πραγματοποιείται με ή χωρίς τη χρήση αυτοματοποιημένων μέσων, σε δεδομένα ή σε σύνολα δεδομένων προσωπικού χαρακτήρα</a:t>
            </a:r>
          </a:p>
          <a:p>
            <a:pPr marL="0" indent="0">
              <a:buNone/>
            </a:pPr>
            <a:endParaRPr lang="el-GR" dirty="0"/>
          </a:p>
        </p:txBody>
      </p:sp>
      <p:pic>
        <p:nvPicPr>
          <p:cNvPr id="4" name="Picture 3">
            <a:extLst>
              <a:ext uri="{FF2B5EF4-FFF2-40B4-BE49-F238E27FC236}">
                <a16:creationId xmlns:a16="http://schemas.microsoft.com/office/drawing/2014/main" id="{08D93D0B-9A9C-2921-378B-3F9F4EA0626E}"/>
              </a:ext>
            </a:extLst>
          </p:cNvPr>
          <p:cNvPicPr>
            <a:picLocks noChangeAspect="1"/>
          </p:cNvPicPr>
          <p:nvPr/>
        </p:nvPicPr>
        <p:blipFill>
          <a:blip r:embed="rId2"/>
          <a:stretch>
            <a:fillRect/>
          </a:stretch>
        </p:blipFill>
        <p:spPr>
          <a:xfrm>
            <a:off x="193120" y="6042991"/>
            <a:ext cx="712136" cy="712136"/>
          </a:xfrm>
          <a:prstGeom prst="rect">
            <a:avLst/>
          </a:prstGeom>
        </p:spPr>
      </p:pic>
      <p:sp>
        <p:nvSpPr>
          <p:cNvPr id="5" name="Slide Number Placeholder 4">
            <a:extLst>
              <a:ext uri="{FF2B5EF4-FFF2-40B4-BE49-F238E27FC236}">
                <a16:creationId xmlns:a16="http://schemas.microsoft.com/office/drawing/2014/main" id="{598E97ED-32EE-0701-E480-9B5F8BDB4BAC}"/>
              </a:ext>
            </a:extLst>
          </p:cNvPr>
          <p:cNvSpPr>
            <a:spLocks noGrp="1"/>
          </p:cNvSpPr>
          <p:nvPr>
            <p:ph type="sldNum" sz="quarter" idx="12"/>
          </p:nvPr>
        </p:nvSpPr>
        <p:spPr/>
        <p:txBody>
          <a:bodyPr/>
          <a:lstStyle/>
          <a:p>
            <a:fld id="{08AB70BE-1769-45B8-85A6-0C837432C7E6}" type="slidenum">
              <a:rPr lang="en-US" sz="1600" smtClean="0">
                <a:latin typeface="Arial" panose="020B0604020202020204" pitchFamily="34" charset="0"/>
                <a:cs typeface="Arial" panose="020B0604020202020204" pitchFamily="34" charset="0"/>
              </a:rPr>
              <a:t>4</a:t>
            </a:fld>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295761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E8E57C0-3DF9-12CA-60FD-ED92018C7891}"/>
              </a:ext>
            </a:extLst>
          </p:cNvPr>
          <p:cNvSpPr>
            <a:spLocks noGrp="1"/>
          </p:cNvSpPr>
          <p:nvPr>
            <p:ph idx="1"/>
          </p:nvPr>
        </p:nvSpPr>
        <p:spPr>
          <a:xfrm>
            <a:off x="914400" y="813732"/>
            <a:ext cx="9914860" cy="5125675"/>
          </a:xfrm>
        </p:spPr>
        <p:txBody>
          <a:bodyPr/>
          <a:lstStyle/>
          <a:p>
            <a:pPr algn="just"/>
            <a:r>
              <a:rPr lang="el-GR" sz="2000" b="1" dirty="0">
                <a:solidFill>
                  <a:srgbClr val="18818C"/>
                </a:solidFill>
                <a:latin typeface="Arial" panose="020B0604020202020204" pitchFamily="34" charset="0"/>
                <a:cs typeface="Arial" panose="020B0604020202020204" pitchFamily="34" charset="0"/>
              </a:rPr>
              <a:t>Υπεύθυνος επεξεργασίας</a:t>
            </a:r>
            <a:r>
              <a:rPr lang="el-GR" sz="2000" dirty="0">
                <a:solidFill>
                  <a:srgbClr val="23568E"/>
                </a:solidFill>
                <a:latin typeface="Arial" panose="020B0604020202020204" pitchFamily="34" charset="0"/>
                <a:cs typeface="Arial" panose="020B0604020202020204" pitchFamily="34" charset="0"/>
              </a:rPr>
              <a:t>: </a:t>
            </a:r>
            <a:r>
              <a:rPr lang="el-GR" sz="2000" dirty="0">
                <a:latin typeface="Arial" panose="020B0604020202020204" pitchFamily="34" charset="0"/>
                <a:cs typeface="Arial" panose="020B0604020202020204" pitchFamily="34" charset="0"/>
              </a:rPr>
              <a:t>το φυσικό ή νομικό πρόσωπο, η δημόσια αρχή, η υπηρεσία ή άλλος φορέας που, μόνα τους ή από κοινού με άλλα, καθορίζουν τους σκοπούς και τον τρόπο επεξεργασίας των δεδομένων προσωπικού χαρακτήρα, τα μέσα για την επίτευξη των σκοπών αυτών, καθώς και την πολιτική και τα μέτρα ασφαλείας για τη διασφάλιση του απορρήτου και την προστασία των προσωπικών δεδομένων (Επιτροπή Εποπτείας και Προστασίας Δικαιωμάτων Ψυχικά Ασθενών – Άρθρο 20 του </a:t>
            </a:r>
            <a:r>
              <a:rPr lang="el-GR" dirty="0">
                <a:latin typeface="Arial" panose="020B0604020202020204" pitchFamily="34" charset="0"/>
                <a:cs typeface="Arial" panose="020B0604020202020204" pitchFamily="34" charset="0"/>
              </a:rPr>
              <a:t>Π</a:t>
            </a:r>
            <a:r>
              <a:rPr lang="el-GR" sz="2000" dirty="0">
                <a:latin typeface="Arial" panose="020B0604020202020204" pitchFamily="34" charset="0"/>
                <a:cs typeface="Arial" panose="020B0604020202020204" pitchFamily="34" charset="0"/>
              </a:rPr>
              <a:t>ερί Ψυχιατρικής Νοσηλείας Νόμος)</a:t>
            </a:r>
          </a:p>
          <a:p>
            <a:pPr marL="0" indent="0" algn="just">
              <a:buNone/>
            </a:pPr>
            <a:endParaRPr lang="en-US" sz="2000" dirty="0">
              <a:latin typeface="Arial" panose="020B0604020202020204" pitchFamily="34" charset="0"/>
              <a:cs typeface="Arial" panose="020B0604020202020204" pitchFamily="34" charset="0"/>
            </a:endParaRPr>
          </a:p>
          <a:p>
            <a:pPr algn="just"/>
            <a:r>
              <a:rPr lang="el-GR" sz="2000" b="1" dirty="0">
                <a:solidFill>
                  <a:srgbClr val="18818C"/>
                </a:solidFill>
                <a:latin typeface="Arial" panose="020B0604020202020204" pitchFamily="34" charset="0"/>
                <a:cs typeface="Arial" panose="020B0604020202020204" pitchFamily="34" charset="0"/>
              </a:rPr>
              <a:t>Εκτελών την επεξεργασία</a:t>
            </a:r>
            <a:r>
              <a:rPr lang="el-GR" sz="2000" dirty="0">
                <a:solidFill>
                  <a:srgbClr val="18818C"/>
                </a:solidFill>
                <a:latin typeface="Arial" panose="020B0604020202020204" pitchFamily="34" charset="0"/>
                <a:cs typeface="Arial" panose="020B0604020202020204" pitchFamily="34" charset="0"/>
              </a:rPr>
              <a:t>: </a:t>
            </a:r>
            <a:r>
              <a:rPr lang="el-GR" sz="2000" dirty="0">
                <a:latin typeface="Arial" panose="020B0604020202020204" pitchFamily="34" charset="0"/>
                <a:cs typeface="Arial" panose="020B0604020202020204" pitchFamily="34" charset="0"/>
              </a:rPr>
              <a:t>το φυσικό ή νομικό πρόσωπο, η δημόσια αρχή, η υπηρεσία ή άλλος φορέας που επεξεργάζεται δεδομένα προσωπικού χαρακτήρα για λογαριασμό του υπευθύνου επεξεργασίας (Οργανώσεις, Σύνδεσμοι, Ιδρύματα και Σωματεία που συνεργ</a:t>
            </a:r>
            <a:r>
              <a:rPr lang="el-GR" dirty="0">
                <a:latin typeface="Arial" panose="020B0604020202020204" pitchFamily="34" charset="0"/>
                <a:cs typeface="Arial" panose="020B0604020202020204" pitchFamily="34" charset="0"/>
              </a:rPr>
              <a:t>άζεται ή και αναθέτει εργασίες η Επιτροπή – Άρθρο 23 του Περί Ψυχιατρικής Νοσηλείας Νόμος)</a:t>
            </a:r>
            <a:endParaRPr lang="el-GR" sz="2000" dirty="0">
              <a:latin typeface="Arial" panose="020B0604020202020204" pitchFamily="34" charset="0"/>
              <a:cs typeface="Arial" panose="020B0604020202020204" pitchFamily="34" charset="0"/>
            </a:endParaRPr>
          </a:p>
          <a:p>
            <a:pPr marL="0" indent="0">
              <a:buNone/>
            </a:pPr>
            <a:endParaRPr lang="el-GR" dirty="0"/>
          </a:p>
        </p:txBody>
      </p:sp>
      <p:pic>
        <p:nvPicPr>
          <p:cNvPr id="4" name="Picture 3">
            <a:extLst>
              <a:ext uri="{FF2B5EF4-FFF2-40B4-BE49-F238E27FC236}">
                <a16:creationId xmlns:a16="http://schemas.microsoft.com/office/drawing/2014/main" id="{5E0F7214-8A7D-8E51-CE4E-C7060BAEA4AB}"/>
              </a:ext>
            </a:extLst>
          </p:cNvPr>
          <p:cNvPicPr>
            <a:picLocks noChangeAspect="1"/>
          </p:cNvPicPr>
          <p:nvPr/>
        </p:nvPicPr>
        <p:blipFill>
          <a:blip r:embed="rId2"/>
          <a:stretch>
            <a:fillRect/>
          </a:stretch>
        </p:blipFill>
        <p:spPr>
          <a:xfrm>
            <a:off x="193120" y="6042991"/>
            <a:ext cx="712136" cy="712136"/>
          </a:xfrm>
          <a:prstGeom prst="rect">
            <a:avLst/>
          </a:prstGeom>
        </p:spPr>
      </p:pic>
      <p:sp>
        <p:nvSpPr>
          <p:cNvPr id="2" name="Slide Number Placeholder 1">
            <a:extLst>
              <a:ext uri="{FF2B5EF4-FFF2-40B4-BE49-F238E27FC236}">
                <a16:creationId xmlns:a16="http://schemas.microsoft.com/office/drawing/2014/main" id="{F7D1B442-2113-87FD-0385-04FC2FF6B6EA}"/>
              </a:ext>
            </a:extLst>
          </p:cNvPr>
          <p:cNvSpPr>
            <a:spLocks noGrp="1"/>
          </p:cNvSpPr>
          <p:nvPr>
            <p:ph type="sldNum" sz="quarter" idx="12"/>
          </p:nvPr>
        </p:nvSpPr>
        <p:spPr/>
        <p:txBody>
          <a:bodyPr/>
          <a:lstStyle/>
          <a:p>
            <a:fld id="{08AB70BE-1769-45B8-85A6-0C837432C7E6}" type="slidenum">
              <a:rPr lang="en-US" sz="1600" smtClean="0">
                <a:latin typeface="Arial" panose="020B0604020202020204" pitchFamily="34" charset="0"/>
                <a:cs typeface="Arial" panose="020B0604020202020204" pitchFamily="34" charset="0"/>
              </a:rPr>
              <a:t>5</a:t>
            </a:fld>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20606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46FAAF-AA9F-9A11-70CC-5E95C7917CF5}"/>
              </a:ext>
            </a:extLst>
          </p:cNvPr>
          <p:cNvSpPr>
            <a:spLocks noGrp="1"/>
          </p:cNvSpPr>
          <p:nvPr>
            <p:ph type="title"/>
          </p:nvPr>
        </p:nvSpPr>
        <p:spPr/>
        <p:txBody>
          <a:bodyPr>
            <a:normAutofit fontScale="90000"/>
          </a:bodyPr>
          <a:lstStyle/>
          <a:p>
            <a:r>
              <a:rPr lang="el-GR" dirty="0"/>
              <a:t>Βασικές Αρχές Σύννομης Επεξεργασίας Προσωπικών Δεδομένων (Άρθρο 5 του ΓΚΠΔ)</a:t>
            </a:r>
          </a:p>
        </p:txBody>
      </p:sp>
      <p:sp>
        <p:nvSpPr>
          <p:cNvPr id="3" name="Content Placeholder 2">
            <a:extLst>
              <a:ext uri="{FF2B5EF4-FFF2-40B4-BE49-F238E27FC236}">
                <a16:creationId xmlns:a16="http://schemas.microsoft.com/office/drawing/2014/main" id="{08323B72-54C8-42BF-861B-0A2D7C5D9FEF}"/>
              </a:ext>
            </a:extLst>
          </p:cNvPr>
          <p:cNvSpPr>
            <a:spLocks noGrp="1"/>
          </p:cNvSpPr>
          <p:nvPr>
            <p:ph idx="1"/>
          </p:nvPr>
        </p:nvSpPr>
        <p:spPr/>
        <p:txBody>
          <a:bodyPr>
            <a:normAutofit lnSpcReduction="10000"/>
          </a:bodyPr>
          <a:lstStyle/>
          <a:p>
            <a:pPr algn="just"/>
            <a:r>
              <a:rPr lang="el-GR" sz="2000" dirty="0">
                <a:solidFill>
                  <a:schemeClr val="tx1"/>
                </a:solidFill>
                <a:latin typeface="Arial" panose="020B0604020202020204" pitchFamily="34" charset="0"/>
                <a:cs typeface="Arial" panose="020B0604020202020204" pitchFamily="34" charset="0"/>
              </a:rPr>
              <a:t>Αρχή της Νομιμότητας, Αντικειμενικότητας και Διαφάνειας</a:t>
            </a:r>
          </a:p>
          <a:p>
            <a:pPr algn="just"/>
            <a:r>
              <a:rPr lang="el-GR" sz="2000" dirty="0">
                <a:solidFill>
                  <a:schemeClr val="tx1"/>
                </a:solidFill>
                <a:latin typeface="Arial" panose="020B0604020202020204" pitchFamily="34" charset="0"/>
                <a:cs typeface="Arial" panose="020B0604020202020204" pitchFamily="34" charset="0"/>
              </a:rPr>
              <a:t>Αρχή του Περιορισμού του Σκοπού</a:t>
            </a:r>
          </a:p>
          <a:p>
            <a:pPr algn="just"/>
            <a:r>
              <a:rPr lang="el-GR" sz="2000" dirty="0">
                <a:solidFill>
                  <a:schemeClr val="tx1"/>
                </a:solidFill>
                <a:latin typeface="Arial" panose="020B0604020202020204" pitchFamily="34" charset="0"/>
                <a:cs typeface="Arial" panose="020B0604020202020204" pitchFamily="34" charset="0"/>
              </a:rPr>
              <a:t>Αρχή της Ελαχιστοποίησης των Δεδομένων</a:t>
            </a:r>
          </a:p>
          <a:p>
            <a:pPr algn="just"/>
            <a:r>
              <a:rPr lang="el-GR" sz="2000" dirty="0">
                <a:solidFill>
                  <a:schemeClr val="tx1"/>
                </a:solidFill>
                <a:latin typeface="Arial" panose="020B0604020202020204" pitchFamily="34" charset="0"/>
                <a:cs typeface="Arial" panose="020B0604020202020204" pitchFamily="34" charset="0"/>
              </a:rPr>
              <a:t>Αρχή της Ακρίβειας</a:t>
            </a:r>
          </a:p>
          <a:p>
            <a:pPr algn="just"/>
            <a:r>
              <a:rPr lang="el-GR" sz="2000" dirty="0">
                <a:solidFill>
                  <a:schemeClr val="tx1"/>
                </a:solidFill>
                <a:latin typeface="Arial" panose="020B0604020202020204" pitchFamily="34" charset="0"/>
                <a:cs typeface="Arial" panose="020B0604020202020204" pitchFamily="34" charset="0"/>
              </a:rPr>
              <a:t>Αρχή του Περιορισμού της Περιόδου Αποθήκευσης (Οδηγία Επιτρόπου, </a:t>
            </a:r>
            <a:r>
              <a:rPr lang="el-GR" sz="2000" dirty="0" err="1">
                <a:solidFill>
                  <a:schemeClr val="tx1"/>
                </a:solidFill>
                <a:latin typeface="Arial" panose="020B0604020202020204" pitchFamily="34" charset="0"/>
                <a:cs typeface="Arial" panose="020B0604020202020204" pitchFamily="34" charset="0"/>
              </a:rPr>
              <a:t>ημερ</a:t>
            </a:r>
            <a:r>
              <a:rPr lang="el-GR" sz="2000" dirty="0">
                <a:solidFill>
                  <a:schemeClr val="tx1"/>
                </a:solidFill>
                <a:latin typeface="Arial" panose="020B0604020202020204" pitchFamily="34" charset="0"/>
                <a:cs typeface="Arial" panose="020B0604020202020204" pitchFamily="34" charset="0"/>
              </a:rPr>
              <a:t>. 03/07/2018, η οποία ορίζει ως </a:t>
            </a:r>
            <a:r>
              <a:rPr lang="el-GR" sz="2000" b="1" dirty="0">
                <a:solidFill>
                  <a:schemeClr val="tx1"/>
                </a:solidFill>
                <a:latin typeface="Arial" panose="020B0604020202020204" pitchFamily="34" charset="0"/>
                <a:cs typeface="Arial" panose="020B0604020202020204" pitchFamily="34" charset="0"/>
              </a:rPr>
              <a:t>μέγιστο χρόνο διατήρησης των δεδομένων υγείας τα 15 έτη </a:t>
            </a:r>
            <a:r>
              <a:rPr lang="el-GR" sz="2000" dirty="0">
                <a:solidFill>
                  <a:schemeClr val="tx1"/>
                </a:solidFill>
                <a:latin typeface="Arial" panose="020B0604020202020204" pitchFamily="34" charset="0"/>
                <a:cs typeface="Arial" panose="020B0604020202020204" pitchFamily="34" charset="0"/>
              </a:rPr>
              <a:t>από την τελευταία καταχώρηση ή τον θάνατο)</a:t>
            </a:r>
          </a:p>
          <a:p>
            <a:pPr algn="just"/>
            <a:r>
              <a:rPr lang="el-GR" sz="2000" dirty="0">
                <a:solidFill>
                  <a:schemeClr val="tx1"/>
                </a:solidFill>
                <a:latin typeface="Arial" panose="020B0604020202020204" pitchFamily="34" charset="0"/>
                <a:cs typeface="Arial" panose="020B0604020202020204" pitchFamily="34" charset="0"/>
              </a:rPr>
              <a:t>Αρχή της Ακεραιότητας και Εμπιστευτικότητας</a:t>
            </a:r>
          </a:p>
          <a:p>
            <a:pPr algn="just"/>
            <a:r>
              <a:rPr lang="el-GR" sz="2000" dirty="0">
                <a:solidFill>
                  <a:schemeClr val="tx1"/>
                </a:solidFill>
                <a:latin typeface="Arial" panose="020B0604020202020204" pitchFamily="34" charset="0"/>
                <a:cs typeface="Arial" panose="020B0604020202020204" pitchFamily="34" charset="0"/>
              </a:rPr>
              <a:t>Αρχή της Λογοδοσίας (ευθύνη του Υπεύθυνου Επεξεργασίας)</a:t>
            </a:r>
          </a:p>
          <a:p>
            <a:endParaRPr lang="el-GR" dirty="0"/>
          </a:p>
        </p:txBody>
      </p:sp>
      <p:pic>
        <p:nvPicPr>
          <p:cNvPr id="4" name="Picture 3">
            <a:extLst>
              <a:ext uri="{FF2B5EF4-FFF2-40B4-BE49-F238E27FC236}">
                <a16:creationId xmlns:a16="http://schemas.microsoft.com/office/drawing/2014/main" id="{A6298534-9653-5324-EA73-F9133C9E67B0}"/>
              </a:ext>
            </a:extLst>
          </p:cNvPr>
          <p:cNvPicPr>
            <a:picLocks noChangeAspect="1"/>
          </p:cNvPicPr>
          <p:nvPr/>
        </p:nvPicPr>
        <p:blipFill>
          <a:blip r:embed="rId2"/>
          <a:stretch>
            <a:fillRect/>
          </a:stretch>
        </p:blipFill>
        <p:spPr>
          <a:xfrm>
            <a:off x="193120" y="6042991"/>
            <a:ext cx="712136" cy="712136"/>
          </a:xfrm>
          <a:prstGeom prst="rect">
            <a:avLst/>
          </a:prstGeom>
        </p:spPr>
      </p:pic>
      <p:sp>
        <p:nvSpPr>
          <p:cNvPr id="5" name="Slide Number Placeholder 4">
            <a:extLst>
              <a:ext uri="{FF2B5EF4-FFF2-40B4-BE49-F238E27FC236}">
                <a16:creationId xmlns:a16="http://schemas.microsoft.com/office/drawing/2014/main" id="{7BBBCEEE-7F28-FB71-4315-10AC166B70DD}"/>
              </a:ext>
            </a:extLst>
          </p:cNvPr>
          <p:cNvSpPr>
            <a:spLocks noGrp="1"/>
          </p:cNvSpPr>
          <p:nvPr>
            <p:ph type="sldNum" sz="quarter" idx="12"/>
          </p:nvPr>
        </p:nvSpPr>
        <p:spPr/>
        <p:txBody>
          <a:bodyPr/>
          <a:lstStyle/>
          <a:p>
            <a:fld id="{08AB70BE-1769-45B8-85A6-0C837432C7E6}" type="slidenum">
              <a:rPr lang="en-US" sz="1600" smtClean="0">
                <a:latin typeface="Arial" panose="020B0604020202020204" pitchFamily="34" charset="0"/>
                <a:cs typeface="Arial" panose="020B0604020202020204" pitchFamily="34" charset="0"/>
              </a:rPr>
              <a:t>6</a:t>
            </a:fld>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020083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22F30-C6E4-2822-EE3B-CE31E6C90C83}"/>
              </a:ext>
            </a:extLst>
          </p:cNvPr>
          <p:cNvSpPr>
            <a:spLocks noGrp="1"/>
          </p:cNvSpPr>
          <p:nvPr>
            <p:ph type="title"/>
          </p:nvPr>
        </p:nvSpPr>
        <p:spPr/>
        <p:txBody>
          <a:bodyPr/>
          <a:lstStyle/>
          <a:p>
            <a:r>
              <a:rPr lang="el-GR" dirty="0"/>
              <a:t>Ειδικές Κατηγορίες Δεδομένων</a:t>
            </a:r>
          </a:p>
        </p:txBody>
      </p:sp>
      <p:sp>
        <p:nvSpPr>
          <p:cNvPr id="3" name="Content Placeholder 2">
            <a:extLst>
              <a:ext uri="{FF2B5EF4-FFF2-40B4-BE49-F238E27FC236}">
                <a16:creationId xmlns:a16="http://schemas.microsoft.com/office/drawing/2014/main" id="{93A32A27-F157-33E7-D231-18C63FF41282}"/>
              </a:ext>
            </a:extLst>
          </p:cNvPr>
          <p:cNvSpPr>
            <a:spLocks noGrp="1"/>
          </p:cNvSpPr>
          <p:nvPr>
            <p:ph idx="1"/>
          </p:nvPr>
        </p:nvSpPr>
        <p:spPr>
          <a:xfrm>
            <a:off x="914400" y="1919673"/>
            <a:ext cx="9914860" cy="4123318"/>
          </a:xfrm>
        </p:spPr>
        <p:txBody>
          <a:bodyPr>
            <a:normAutofit fontScale="92500" lnSpcReduction="20000"/>
          </a:bodyPr>
          <a:lstStyle/>
          <a:p>
            <a:pPr marL="0" indent="0" algn="just">
              <a:buNone/>
            </a:pPr>
            <a:r>
              <a:rPr lang="el-GR" sz="2000" dirty="0">
                <a:latin typeface="Arial" panose="020B0604020202020204" pitchFamily="34" charset="0"/>
                <a:cs typeface="Arial" panose="020B0604020202020204" pitchFamily="34" charset="0"/>
              </a:rPr>
              <a:t>Δεδομένα προσωπικού χαρακτήρα που αποκαλύπτουν:</a:t>
            </a:r>
          </a:p>
          <a:p>
            <a:pPr algn="just"/>
            <a:r>
              <a:rPr lang="el-GR" sz="2000" dirty="0">
                <a:latin typeface="Arial" panose="020B0604020202020204" pitchFamily="34" charset="0"/>
                <a:cs typeface="Arial" panose="020B0604020202020204" pitchFamily="34" charset="0"/>
              </a:rPr>
              <a:t>Φυλετική / </a:t>
            </a:r>
            <a:r>
              <a:rPr lang="el-GR" sz="2000" dirty="0" err="1">
                <a:latin typeface="Arial" panose="020B0604020202020204" pitchFamily="34" charset="0"/>
                <a:cs typeface="Arial" panose="020B0604020202020204" pitchFamily="34" charset="0"/>
              </a:rPr>
              <a:t>εθνοτική</a:t>
            </a:r>
            <a:r>
              <a:rPr lang="el-GR" sz="2000" dirty="0">
                <a:latin typeface="Arial" panose="020B0604020202020204" pitchFamily="34" charset="0"/>
                <a:cs typeface="Arial" panose="020B0604020202020204" pitchFamily="34" charset="0"/>
              </a:rPr>
              <a:t> καταγωγή</a:t>
            </a:r>
          </a:p>
          <a:p>
            <a:pPr algn="just"/>
            <a:r>
              <a:rPr lang="el-GR" sz="2000" dirty="0">
                <a:latin typeface="Arial" panose="020B0604020202020204" pitchFamily="34" charset="0"/>
                <a:cs typeface="Arial" panose="020B0604020202020204" pitchFamily="34" charset="0"/>
              </a:rPr>
              <a:t>Πολιτικά φρονήματα</a:t>
            </a:r>
          </a:p>
          <a:p>
            <a:pPr algn="just"/>
            <a:r>
              <a:rPr lang="el-GR" sz="2000" dirty="0">
                <a:latin typeface="Arial" panose="020B0604020202020204" pitchFamily="34" charset="0"/>
                <a:cs typeface="Arial" panose="020B0604020202020204" pitchFamily="34" charset="0"/>
              </a:rPr>
              <a:t>Θρησκευτικές / φιλοσοφικές πεποιθήσεις</a:t>
            </a:r>
          </a:p>
          <a:p>
            <a:pPr algn="just"/>
            <a:r>
              <a:rPr lang="el-GR" sz="2000" dirty="0">
                <a:latin typeface="Arial" panose="020B0604020202020204" pitchFamily="34" charset="0"/>
                <a:cs typeface="Arial" panose="020B0604020202020204" pitchFamily="34" charset="0"/>
              </a:rPr>
              <a:t>Συμμετοχή σε συνδικαλιστική οργάνωση</a:t>
            </a:r>
          </a:p>
          <a:p>
            <a:pPr algn="just"/>
            <a:r>
              <a:rPr lang="el-GR" sz="2000" dirty="0">
                <a:latin typeface="Arial" panose="020B0604020202020204" pitchFamily="34" charset="0"/>
                <a:cs typeface="Arial" panose="020B0604020202020204" pitchFamily="34" charset="0"/>
              </a:rPr>
              <a:t>Σεξουαλική ζωή</a:t>
            </a:r>
          </a:p>
          <a:p>
            <a:pPr algn="just"/>
            <a:r>
              <a:rPr lang="el-GR" sz="2000" dirty="0">
                <a:latin typeface="Arial" panose="020B0604020202020204" pitchFamily="34" charset="0"/>
                <a:cs typeface="Arial" panose="020B0604020202020204" pitchFamily="34" charset="0"/>
              </a:rPr>
              <a:t>Γενετήσιο προσανατολισμό</a:t>
            </a:r>
          </a:p>
          <a:p>
            <a:pPr algn="just"/>
            <a:r>
              <a:rPr lang="el-GR" sz="2000" dirty="0">
                <a:latin typeface="Arial" panose="020B0604020202020204" pitchFamily="34" charset="0"/>
                <a:cs typeface="Arial" panose="020B0604020202020204" pitchFamily="34" charset="0"/>
              </a:rPr>
              <a:t>Γενετικά / βιομετρικά δεδομένα</a:t>
            </a:r>
          </a:p>
          <a:p>
            <a:pPr algn="just"/>
            <a:r>
              <a:rPr lang="el-GR" sz="2000" b="1" dirty="0">
                <a:latin typeface="Arial" panose="020B0604020202020204" pitchFamily="34" charset="0"/>
                <a:cs typeface="Arial" panose="020B0604020202020204" pitchFamily="34" charset="0"/>
              </a:rPr>
              <a:t>Δεδομένα υγείας </a:t>
            </a:r>
            <a:r>
              <a:rPr lang="el-GR" sz="2000" dirty="0">
                <a:latin typeface="Arial" panose="020B0604020202020204" pitchFamily="34" charset="0"/>
                <a:cs typeface="Arial" panose="020B0604020202020204" pitchFamily="34" charset="0"/>
              </a:rPr>
              <a:t>(σχετίζονται με τη σωματική ή </a:t>
            </a:r>
            <a:r>
              <a:rPr lang="el-GR" sz="2000" b="1" dirty="0">
                <a:latin typeface="Arial" panose="020B0604020202020204" pitchFamily="34" charset="0"/>
                <a:cs typeface="Arial" panose="020B0604020202020204" pitchFamily="34" charset="0"/>
              </a:rPr>
              <a:t>ψυχική υγεία </a:t>
            </a:r>
            <a:r>
              <a:rPr lang="el-GR" sz="2000" dirty="0">
                <a:latin typeface="Arial" panose="020B0604020202020204" pitchFamily="34" charset="0"/>
                <a:cs typeface="Arial" panose="020B0604020202020204" pitchFamily="34" charset="0"/>
              </a:rPr>
              <a:t>ενός φυσικού προσώπου)</a:t>
            </a:r>
            <a:endParaRPr lang="el-GR" sz="2000" b="1" dirty="0">
              <a:latin typeface="Arial" panose="020B0604020202020204" pitchFamily="34" charset="0"/>
              <a:cs typeface="Arial" panose="020B0604020202020204" pitchFamily="34" charset="0"/>
            </a:endParaRPr>
          </a:p>
          <a:p>
            <a:endParaRPr lang="el-GR" dirty="0"/>
          </a:p>
        </p:txBody>
      </p:sp>
      <p:pic>
        <p:nvPicPr>
          <p:cNvPr id="4" name="Picture 3">
            <a:extLst>
              <a:ext uri="{FF2B5EF4-FFF2-40B4-BE49-F238E27FC236}">
                <a16:creationId xmlns:a16="http://schemas.microsoft.com/office/drawing/2014/main" id="{B8178A40-0E65-0812-AC07-BE922B43B34D}"/>
              </a:ext>
            </a:extLst>
          </p:cNvPr>
          <p:cNvPicPr>
            <a:picLocks noChangeAspect="1"/>
          </p:cNvPicPr>
          <p:nvPr/>
        </p:nvPicPr>
        <p:blipFill>
          <a:blip r:embed="rId2"/>
          <a:stretch>
            <a:fillRect/>
          </a:stretch>
        </p:blipFill>
        <p:spPr>
          <a:xfrm>
            <a:off x="193120" y="6042991"/>
            <a:ext cx="712136" cy="712136"/>
          </a:xfrm>
          <a:prstGeom prst="rect">
            <a:avLst/>
          </a:prstGeom>
        </p:spPr>
      </p:pic>
      <p:sp>
        <p:nvSpPr>
          <p:cNvPr id="5" name="Slide Number Placeholder 4">
            <a:extLst>
              <a:ext uri="{FF2B5EF4-FFF2-40B4-BE49-F238E27FC236}">
                <a16:creationId xmlns:a16="http://schemas.microsoft.com/office/drawing/2014/main" id="{6BE80BA1-253E-9BF2-FA2A-4A3C8B2F73C1}"/>
              </a:ext>
            </a:extLst>
          </p:cNvPr>
          <p:cNvSpPr>
            <a:spLocks noGrp="1"/>
          </p:cNvSpPr>
          <p:nvPr>
            <p:ph type="sldNum" sz="quarter" idx="12"/>
          </p:nvPr>
        </p:nvSpPr>
        <p:spPr/>
        <p:txBody>
          <a:bodyPr/>
          <a:lstStyle/>
          <a:p>
            <a:fld id="{08AB70BE-1769-45B8-85A6-0C837432C7E6}" type="slidenum">
              <a:rPr lang="en-US" sz="1600" smtClean="0">
                <a:latin typeface="Arial" panose="020B0604020202020204" pitchFamily="34" charset="0"/>
                <a:cs typeface="Arial" panose="020B0604020202020204" pitchFamily="34" charset="0"/>
              </a:rPr>
              <a:t>7</a:t>
            </a:fld>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313217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35341-BD23-159A-C368-564B7C414D90}"/>
              </a:ext>
            </a:extLst>
          </p:cNvPr>
          <p:cNvSpPr>
            <a:spLocks noGrp="1"/>
          </p:cNvSpPr>
          <p:nvPr>
            <p:ph type="title"/>
          </p:nvPr>
        </p:nvSpPr>
        <p:spPr/>
        <p:txBody>
          <a:bodyPr/>
          <a:lstStyle/>
          <a:p>
            <a:r>
              <a:rPr lang="el-GR" dirty="0"/>
              <a:t>Άρθρο 9 του ΓΚΠΔ</a:t>
            </a:r>
          </a:p>
        </p:txBody>
      </p:sp>
      <p:sp>
        <p:nvSpPr>
          <p:cNvPr id="3" name="Content Placeholder 2">
            <a:extLst>
              <a:ext uri="{FF2B5EF4-FFF2-40B4-BE49-F238E27FC236}">
                <a16:creationId xmlns:a16="http://schemas.microsoft.com/office/drawing/2014/main" id="{85569910-8F80-1696-DBC3-EA74228F9CAC}"/>
              </a:ext>
            </a:extLst>
          </p:cNvPr>
          <p:cNvSpPr>
            <a:spLocks noGrp="1"/>
          </p:cNvSpPr>
          <p:nvPr>
            <p:ph idx="1"/>
          </p:nvPr>
        </p:nvSpPr>
        <p:spPr/>
        <p:txBody>
          <a:bodyPr/>
          <a:lstStyle/>
          <a:p>
            <a:pPr algn="just">
              <a:buFont typeface="Wingdings" panose="05000000000000000000" pitchFamily="2" charset="2"/>
              <a:buChar char="Ø"/>
            </a:pPr>
            <a:r>
              <a:rPr lang="el-GR" sz="2000" dirty="0">
                <a:solidFill>
                  <a:schemeClr val="tx1"/>
                </a:solidFill>
                <a:latin typeface="Arial" panose="020B0604020202020204" pitchFamily="34" charset="0"/>
                <a:cs typeface="Arial" panose="020B0604020202020204" pitchFamily="34" charset="0"/>
              </a:rPr>
              <a:t>Ο ΓΚΠΔ παρέχει ειδική προστασία για τις ειδικές κατηγορίες δεδομένων («ευαίσθητα δεδομένα»)</a:t>
            </a:r>
          </a:p>
          <a:p>
            <a:pPr marL="0" indent="0" algn="just">
              <a:buNone/>
            </a:pPr>
            <a:endParaRPr lang="el-GR" sz="2000" dirty="0">
              <a:solidFill>
                <a:schemeClr val="tx1"/>
              </a:solidFill>
              <a:latin typeface="Arial" panose="020B0604020202020204" pitchFamily="34" charset="0"/>
              <a:cs typeface="Arial" panose="020B0604020202020204" pitchFamily="34" charset="0"/>
            </a:endParaRPr>
          </a:p>
          <a:p>
            <a:pPr algn="just">
              <a:buFont typeface="Wingdings" panose="05000000000000000000" pitchFamily="2" charset="2"/>
              <a:buChar char="Ø"/>
            </a:pPr>
            <a:r>
              <a:rPr lang="el-GR" sz="2000" dirty="0">
                <a:solidFill>
                  <a:schemeClr val="tx1"/>
                </a:solidFill>
                <a:latin typeface="Arial" panose="020B0604020202020204" pitchFamily="34" charset="0"/>
                <a:cs typeface="Arial" panose="020B0604020202020204" pitchFamily="34" charset="0"/>
              </a:rPr>
              <a:t>Απαγορεύεται η επεξεργασία ευαίσθητων δεδομένων, εκτός αν πληρ</a:t>
            </a:r>
            <a:r>
              <a:rPr lang="el-GR" dirty="0">
                <a:solidFill>
                  <a:schemeClr val="tx1"/>
                </a:solidFill>
                <a:latin typeface="Arial" panose="020B0604020202020204" pitchFamily="34" charset="0"/>
                <a:cs typeface="Arial" panose="020B0604020202020204" pitchFamily="34" charset="0"/>
              </a:rPr>
              <a:t>ού</a:t>
            </a:r>
            <a:r>
              <a:rPr lang="el-GR" sz="2000" dirty="0">
                <a:solidFill>
                  <a:schemeClr val="tx1"/>
                </a:solidFill>
                <a:latin typeface="Arial" panose="020B0604020202020204" pitchFamily="34" charset="0"/>
                <a:cs typeface="Arial" panose="020B0604020202020204" pitchFamily="34" charset="0"/>
              </a:rPr>
              <a:t>ται κάποια από τις προϋποθέσεις που αναφέρονται στο Άρθρο 9(2) του ΓΚΠΔ</a:t>
            </a:r>
            <a:endParaRPr lang="el-GR" dirty="0"/>
          </a:p>
        </p:txBody>
      </p:sp>
      <p:pic>
        <p:nvPicPr>
          <p:cNvPr id="4" name="Picture 3">
            <a:extLst>
              <a:ext uri="{FF2B5EF4-FFF2-40B4-BE49-F238E27FC236}">
                <a16:creationId xmlns:a16="http://schemas.microsoft.com/office/drawing/2014/main" id="{14E0B8D7-3EF7-A48E-12F5-77891BF8D768}"/>
              </a:ext>
            </a:extLst>
          </p:cNvPr>
          <p:cNvPicPr>
            <a:picLocks noChangeAspect="1"/>
          </p:cNvPicPr>
          <p:nvPr/>
        </p:nvPicPr>
        <p:blipFill>
          <a:blip r:embed="rId2"/>
          <a:stretch>
            <a:fillRect/>
          </a:stretch>
        </p:blipFill>
        <p:spPr>
          <a:xfrm>
            <a:off x="193120" y="6042991"/>
            <a:ext cx="712136" cy="712136"/>
          </a:xfrm>
          <a:prstGeom prst="rect">
            <a:avLst/>
          </a:prstGeom>
        </p:spPr>
      </p:pic>
      <p:sp>
        <p:nvSpPr>
          <p:cNvPr id="5" name="Slide Number Placeholder 4">
            <a:extLst>
              <a:ext uri="{FF2B5EF4-FFF2-40B4-BE49-F238E27FC236}">
                <a16:creationId xmlns:a16="http://schemas.microsoft.com/office/drawing/2014/main" id="{7D7A4535-6A6B-1580-0D7B-2416A07B29F3}"/>
              </a:ext>
            </a:extLst>
          </p:cNvPr>
          <p:cNvSpPr>
            <a:spLocks noGrp="1"/>
          </p:cNvSpPr>
          <p:nvPr>
            <p:ph type="sldNum" sz="quarter" idx="12"/>
          </p:nvPr>
        </p:nvSpPr>
        <p:spPr/>
        <p:txBody>
          <a:bodyPr/>
          <a:lstStyle/>
          <a:p>
            <a:fld id="{08AB70BE-1769-45B8-85A6-0C837432C7E6}" type="slidenum">
              <a:rPr lang="en-US" sz="1600" smtClean="0">
                <a:latin typeface="Arial" panose="020B0604020202020204" pitchFamily="34" charset="0"/>
                <a:cs typeface="Arial" panose="020B0604020202020204" pitchFamily="34" charset="0"/>
              </a:rPr>
              <a:t>8</a:t>
            </a:fld>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769433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A4F983-D060-D5EE-DE84-D4D228269B77}"/>
              </a:ext>
            </a:extLst>
          </p:cNvPr>
          <p:cNvSpPr>
            <a:spLocks noGrp="1"/>
          </p:cNvSpPr>
          <p:nvPr>
            <p:ph type="title"/>
          </p:nvPr>
        </p:nvSpPr>
        <p:spPr/>
        <p:txBody>
          <a:bodyPr>
            <a:noAutofit/>
          </a:bodyPr>
          <a:lstStyle/>
          <a:p>
            <a:pPr eaLnBrk="1" hangingPunct="1">
              <a:defRPr/>
            </a:pPr>
            <a:br>
              <a:rPr lang="el-GR" sz="3200" b="1" dirty="0">
                <a:solidFill>
                  <a:srgbClr val="18818C"/>
                </a:solidFill>
              </a:rPr>
            </a:br>
            <a:r>
              <a:rPr lang="el-GR" sz="3200" b="1" dirty="0">
                <a:solidFill>
                  <a:srgbClr val="18818C"/>
                </a:solidFill>
              </a:rPr>
              <a:t>Πότε είναι νόμιμη η επεξεργασία ειδικών κατηγοριών προσωπικών δεδομένων</a:t>
            </a:r>
            <a:br>
              <a:rPr lang="el-GR" sz="3200" b="1" dirty="0">
                <a:solidFill>
                  <a:srgbClr val="18818C"/>
                </a:solidFill>
              </a:rPr>
            </a:br>
            <a:r>
              <a:rPr lang="el-GR" sz="3200" b="1" dirty="0">
                <a:solidFill>
                  <a:srgbClr val="18818C"/>
                </a:solidFill>
              </a:rPr>
              <a:t>(</a:t>
            </a:r>
            <a:r>
              <a:rPr lang="el-GR" sz="3200" dirty="0">
                <a:solidFill>
                  <a:srgbClr val="18818C"/>
                </a:solidFill>
              </a:rPr>
              <a:t>Άρθρο 9(2) του ΓΚΠΔ)</a:t>
            </a:r>
            <a:br>
              <a:rPr lang="el-GR" sz="3200" dirty="0">
                <a:solidFill>
                  <a:srgbClr val="18818C"/>
                </a:solidFill>
              </a:rPr>
            </a:br>
            <a:endParaRPr lang="el-GR" sz="3200" dirty="0">
              <a:solidFill>
                <a:srgbClr val="18818C"/>
              </a:solidFill>
            </a:endParaRPr>
          </a:p>
        </p:txBody>
      </p:sp>
      <p:sp>
        <p:nvSpPr>
          <p:cNvPr id="3" name="Content Placeholder 2">
            <a:extLst>
              <a:ext uri="{FF2B5EF4-FFF2-40B4-BE49-F238E27FC236}">
                <a16:creationId xmlns:a16="http://schemas.microsoft.com/office/drawing/2014/main" id="{1FDFF306-B352-1A4E-745A-92DA9BC374B5}"/>
              </a:ext>
            </a:extLst>
          </p:cNvPr>
          <p:cNvSpPr>
            <a:spLocks noGrp="1"/>
          </p:cNvSpPr>
          <p:nvPr>
            <p:ph idx="1"/>
          </p:nvPr>
        </p:nvSpPr>
        <p:spPr>
          <a:xfrm>
            <a:off x="914400" y="1919672"/>
            <a:ext cx="9914860" cy="4347659"/>
          </a:xfrm>
        </p:spPr>
        <p:txBody>
          <a:bodyPr>
            <a:normAutofit/>
          </a:bodyPr>
          <a:lstStyle/>
          <a:p>
            <a:pPr marL="0" indent="0">
              <a:buNone/>
              <a:defRPr/>
            </a:pPr>
            <a:endParaRPr lang="el-GR" sz="2000" b="1" dirty="0">
              <a:solidFill>
                <a:srgbClr val="18818C"/>
              </a:solidFill>
              <a:latin typeface="Arial" panose="020B0604020202020204" pitchFamily="34" charset="0"/>
              <a:cs typeface="Arial" panose="020B0604020202020204" pitchFamily="34" charset="0"/>
            </a:endParaRPr>
          </a:p>
          <a:p>
            <a:pPr marL="0" indent="0" algn="just">
              <a:buNone/>
              <a:defRPr/>
            </a:pPr>
            <a:r>
              <a:rPr lang="el-GR" sz="2800" b="1" dirty="0">
                <a:solidFill>
                  <a:srgbClr val="18818C"/>
                </a:solidFill>
                <a:latin typeface="Arial" panose="020B0604020202020204" pitchFamily="34" charset="0"/>
                <a:cs typeface="Arial" panose="020B0604020202020204" pitchFamily="34" charset="0"/>
              </a:rPr>
              <a:t>Επιτρέπεται όταν:</a:t>
            </a:r>
          </a:p>
          <a:p>
            <a:pPr algn="just">
              <a:defRPr/>
            </a:pPr>
            <a:r>
              <a:rPr lang="el-GR" sz="1800" b="1" dirty="0">
                <a:latin typeface="Arial" panose="020B0604020202020204" pitchFamily="34" charset="0"/>
                <a:cs typeface="Arial" panose="020B0604020202020204" pitchFamily="34" charset="0"/>
              </a:rPr>
              <a:t>υπάρχει συγκατάθεση</a:t>
            </a:r>
            <a:r>
              <a:rPr lang="en-US" sz="1800" b="1" dirty="0">
                <a:latin typeface="Arial" panose="020B0604020202020204" pitchFamily="34" charset="0"/>
                <a:cs typeface="Arial" panose="020B0604020202020204" pitchFamily="34" charset="0"/>
              </a:rPr>
              <a:t> </a:t>
            </a:r>
            <a:endParaRPr lang="el-GR" sz="1800" b="1" dirty="0">
              <a:latin typeface="Arial" panose="020B0604020202020204" pitchFamily="34" charset="0"/>
              <a:cs typeface="Arial" panose="020B0604020202020204" pitchFamily="34" charset="0"/>
            </a:endParaRPr>
          </a:p>
          <a:p>
            <a:pPr algn="just">
              <a:defRPr/>
            </a:pPr>
            <a:r>
              <a:rPr lang="el-GR" sz="1800" dirty="0">
                <a:latin typeface="Arial" panose="020B0604020202020204" pitchFamily="34" charset="0"/>
                <a:cs typeface="Arial" panose="020B0604020202020204" pitchFamily="34" charset="0"/>
              </a:rPr>
              <a:t>αφορά σε ζωτικό συμφέρον</a:t>
            </a:r>
          </a:p>
          <a:p>
            <a:pPr algn="just">
              <a:defRPr/>
            </a:pPr>
            <a:r>
              <a:rPr lang="el-GR" sz="1800" b="1" dirty="0">
                <a:solidFill>
                  <a:schemeClr val="tx1"/>
                </a:solidFill>
                <a:latin typeface="Arial" panose="020B0604020202020204" pitchFamily="34" charset="0"/>
                <a:cs typeface="Arial" panose="020B0604020202020204" pitchFamily="34" charset="0"/>
              </a:rPr>
              <a:t>αφορά σε προληπτική ή επαγγελματική ιατρική, εκτίμηση ικανότητας εργασίας, ιατρική διάγνωση, υγειονομική ή κοινωνική περίθαλψη ή θεραπεία ή διαχείριση υγειονομικών και κοινωνικών συστημάτων δυνάμει νόμου ή σύμβασης με επαγγελματία στον τομέα της υγείας  που τηρεί το επαγγελματικό απόρρητο</a:t>
            </a:r>
          </a:p>
          <a:p>
            <a:pPr algn="just">
              <a:defRPr/>
            </a:pPr>
            <a:r>
              <a:rPr lang="el-GR" sz="1800" b="0" i="0" u="none" strike="noStrike" baseline="0" dirty="0">
                <a:solidFill>
                  <a:srgbClr val="000000"/>
                </a:solidFill>
                <a:latin typeface="Arial" panose="020B0604020202020204" pitchFamily="34" charset="0"/>
                <a:cs typeface="Arial" panose="020B0604020202020204" pitchFamily="34" charset="0"/>
              </a:rPr>
              <a:t>αφορά σε λόγους </a:t>
            </a:r>
            <a:r>
              <a:rPr lang="el-GR" sz="1800" b="1" i="0" u="none" strike="noStrike" baseline="0" dirty="0">
                <a:solidFill>
                  <a:srgbClr val="000000"/>
                </a:solidFill>
                <a:latin typeface="Arial" panose="020B0604020202020204" pitchFamily="34" charset="0"/>
                <a:cs typeface="Arial" panose="020B0604020202020204" pitchFamily="34" charset="0"/>
              </a:rPr>
              <a:t>δημόσιου συμφέροντος στον τομέα της δημόσιας υγείας</a:t>
            </a:r>
            <a:r>
              <a:rPr lang="en-US" sz="1800" b="1" dirty="0">
                <a:solidFill>
                  <a:srgbClr val="000000"/>
                </a:solidFill>
                <a:latin typeface="Arial" panose="020B0604020202020204" pitchFamily="34" charset="0"/>
                <a:cs typeface="Arial" panose="020B0604020202020204" pitchFamily="34" charset="0"/>
              </a:rPr>
              <a:t> </a:t>
            </a:r>
            <a:r>
              <a:rPr lang="el-GR" sz="1800" dirty="0">
                <a:solidFill>
                  <a:srgbClr val="000000"/>
                </a:solidFill>
                <a:latin typeface="Arial" panose="020B0604020202020204" pitchFamily="34" charset="0"/>
                <a:cs typeface="Arial" panose="020B0604020202020204" pitchFamily="34" charset="0"/>
              </a:rPr>
              <a:t>π.χ. σε περίοδο πανδημίας</a:t>
            </a:r>
            <a:endParaRPr lang="el-GR" sz="1800" dirty="0">
              <a:solidFill>
                <a:schemeClr val="tx1"/>
              </a:solidFill>
              <a:latin typeface="Arial" panose="020B0604020202020204" pitchFamily="34" charset="0"/>
              <a:cs typeface="Arial" panose="020B0604020202020204" pitchFamily="34" charset="0"/>
            </a:endParaRPr>
          </a:p>
          <a:p>
            <a:pPr algn="just">
              <a:buFontTx/>
              <a:buNone/>
              <a:defRPr/>
            </a:pPr>
            <a:endParaRPr lang="el-GR" dirty="0"/>
          </a:p>
        </p:txBody>
      </p:sp>
      <p:pic>
        <p:nvPicPr>
          <p:cNvPr id="4" name="Picture 3">
            <a:extLst>
              <a:ext uri="{FF2B5EF4-FFF2-40B4-BE49-F238E27FC236}">
                <a16:creationId xmlns:a16="http://schemas.microsoft.com/office/drawing/2014/main" id="{97BA37C2-FA90-3867-4A44-67BAC486D5B3}"/>
              </a:ext>
            </a:extLst>
          </p:cNvPr>
          <p:cNvPicPr>
            <a:picLocks noChangeAspect="1"/>
          </p:cNvPicPr>
          <p:nvPr/>
        </p:nvPicPr>
        <p:blipFill>
          <a:blip r:embed="rId2"/>
          <a:stretch>
            <a:fillRect/>
          </a:stretch>
        </p:blipFill>
        <p:spPr>
          <a:xfrm>
            <a:off x="193120" y="6042991"/>
            <a:ext cx="712136" cy="712136"/>
          </a:xfrm>
          <a:prstGeom prst="rect">
            <a:avLst/>
          </a:prstGeom>
        </p:spPr>
      </p:pic>
      <p:sp>
        <p:nvSpPr>
          <p:cNvPr id="5" name="Slide Number Placeholder 4">
            <a:extLst>
              <a:ext uri="{FF2B5EF4-FFF2-40B4-BE49-F238E27FC236}">
                <a16:creationId xmlns:a16="http://schemas.microsoft.com/office/drawing/2014/main" id="{C1D56D07-A601-F703-7361-6CCDBCFCA985}"/>
              </a:ext>
            </a:extLst>
          </p:cNvPr>
          <p:cNvSpPr>
            <a:spLocks noGrp="1"/>
          </p:cNvSpPr>
          <p:nvPr>
            <p:ph type="sldNum" sz="quarter" idx="12"/>
          </p:nvPr>
        </p:nvSpPr>
        <p:spPr/>
        <p:txBody>
          <a:bodyPr/>
          <a:lstStyle/>
          <a:p>
            <a:fld id="{08AB70BE-1769-45B8-85A6-0C837432C7E6}" type="slidenum">
              <a:rPr lang="en-US" sz="1600" smtClean="0">
                <a:latin typeface="Arial" panose="020B0604020202020204" pitchFamily="34" charset="0"/>
                <a:cs typeface="Arial" panose="020B0604020202020204" pitchFamily="34" charset="0"/>
              </a:rPr>
              <a:t>9</a:t>
            </a:fld>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29206969"/>
      </p:ext>
    </p:extLst>
  </p:cSld>
  <p:clrMapOvr>
    <a:masterClrMapping/>
  </p:clrMapOvr>
</p:sld>
</file>

<file path=ppt/theme/theme1.xml><?xml version="1.0" encoding="utf-8"?>
<a:theme xmlns:a="http://schemas.openxmlformats.org/drawingml/2006/main" name="ModOverlayVTI">
  <a:themeElements>
    <a:clrScheme name="Custom 50">
      <a:dk1>
        <a:sysClr val="windowText" lastClr="000000"/>
      </a:dk1>
      <a:lt1>
        <a:srgbClr val="F4F2EC"/>
      </a:lt1>
      <a:dk2>
        <a:srgbClr val="09283F"/>
      </a:dk2>
      <a:lt2>
        <a:srgbClr val="FFFFFF"/>
      </a:lt2>
      <a:accent1>
        <a:srgbClr val="3C9A8F"/>
      </a:accent1>
      <a:accent2>
        <a:srgbClr val="18818C"/>
      </a:accent2>
      <a:accent3>
        <a:srgbClr val="800A2F"/>
      </a:accent3>
      <a:accent4>
        <a:srgbClr val="F6635C"/>
      </a:accent4>
      <a:accent5>
        <a:srgbClr val="F48E7C"/>
      </a:accent5>
      <a:accent6>
        <a:srgbClr val="DA9D16"/>
      </a:accent6>
      <a:hlink>
        <a:srgbClr val="ED621D"/>
      </a:hlink>
      <a:folHlink>
        <a:srgbClr val="A18A6D"/>
      </a:folHlink>
    </a:clrScheme>
    <a:fontScheme name="Elephant Arial Nova Light">
      <a:majorFont>
        <a:latin typeface="Elephant"/>
        <a:ea typeface=""/>
        <a:cs typeface=""/>
      </a:majorFont>
      <a:minorFont>
        <a:latin typeface="Arial Nova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odOverlayVTI" id="{85202D65-63D3-4793-A090-FA8DF18DC0BE}" vid="{91924FCD-E846-48AE-B233-F25A78D18B8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ΕΚΟΥΣΙΑ ΚΑΙ ΑΚΟΥΣΙΑ ΝΟΣΗΛΕΙΑ ΨΥΧΙΚΑ ΑΣΘΕΝΩΝ</Template>
  <TotalTime>438</TotalTime>
  <Words>1550</Words>
  <Application>Microsoft Office PowerPoint</Application>
  <PresentationFormat>Widescreen</PresentationFormat>
  <Paragraphs>163</Paragraphs>
  <Slides>23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Arial Nova Light</vt:lpstr>
      <vt:lpstr>Calibri</vt:lpstr>
      <vt:lpstr>Elephant</vt:lpstr>
      <vt:lpstr>Tahoma</vt:lpstr>
      <vt:lpstr>Wingdings</vt:lpstr>
      <vt:lpstr>ModOverlayVTI</vt:lpstr>
      <vt:lpstr>ΤΑ ΔΙΚΑΙΩΜΑΤΑ ΤΩΝ ΨΥΧΙΚΑ ΑΣΘΕΝΩΝ ΜΕΣΑ ΑΠΟ ΤΟ ΝΟΜΙΚΟ ΠΛΑΙΣΙΟ ΠΡΟΣΤΑΣΙΑΣ ΠΡΟΣΩΠΙΚΩΝ ΔΕΔΟΜΕΝΩΝ </vt:lpstr>
      <vt:lpstr>Σκοπός της παρουσίασης</vt:lpstr>
      <vt:lpstr>Νομικό πλαίσιο</vt:lpstr>
      <vt:lpstr>Βασικές έννοιες</vt:lpstr>
      <vt:lpstr>PowerPoint Presentation</vt:lpstr>
      <vt:lpstr>Βασικές Αρχές Σύννομης Επεξεργασίας Προσωπικών Δεδομένων (Άρθρο 5 του ΓΚΠΔ)</vt:lpstr>
      <vt:lpstr>Ειδικές Κατηγορίες Δεδομένων</vt:lpstr>
      <vt:lpstr>Άρθρο 9 του ΓΚΠΔ</vt:lpstr>
      <vt:lpstr> Πότε είναι νόμιμη η επεξεργασία ειδικών κατηγοριών προσωπικών δεδομένων (Άρθρο 9(2) του ΓΚΠΔ) </vt:lpstr>
      <vt:lpstr>Συγκατάθεση</vt:lpstr>
      <vt:lpstr>Δικαιώματα των υποκειμένων των δεδομένων</vt:lpstr>
      <vt:lpstr>Δικαίωμα ενημέρωσης</vt:lpstr>
      <vt:lpstr>Δικαίωμα Πρόσβασης</vt:lpstr>
      <vt:lpstr>Άρθρο 34 του περί Ψυχιατρικής Νοσηλείας και Περίθαλψης Νόμο</vt:lpstr>
      <vt:lpstr>Δικαίωμα διόρθωσης</vt:lpstr>
      <vt:lpstr>Δικαίωμα διαγραφής (δικαίωμα στη λήθη)</vt:lpstr>
      <vt:lpstr>Δικαίωμα εναντίωσης</vt:lpstr>
      <vt:lpstr>Δικαιώματα ασθενών βάσει του περί Κατοχύρωσης και Προστασίας των Δικαιωμάτων των Ασθενών Νόμο </vt:lpstr>
      <vt:lpstr>Χρήσιμες υποδείξεις</vt:lpstr>
      <vt:lpstr>Διαδικασία υποβολής παραπόνου</vt:lpstr>
      <vt:lpstr>Παράπονα</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ΤΑ ΔΙΚΑΙΩΜΑΤΑ ΤΩΝ ΨΥΧΙΚΑ ΑΣΘΕΝΩΝ ΜΕΣΑ ΑΠΟ ΤΟ ΝΟΜΙΚΟ ΠΛΑΙΣΙΟ ΤΗΣ ΠΡΟΣΤΑΣΙΑΣ ΠΡΟΣΩΠΙΚΩΝ ΔΕΔΟΜΕΝΩΝ </dc:title>
  <dc:creator>Elpida Kleanthous</dc:creator>
  <cp:lastModifiedBy>Elpida Kleanthous</cp:lastModifiedBy>
  <cp:revision>22</cp:revision>
  <cp:lastPrinted>2023-03-17T10:50:01Z</cp:lastPrinted>
  <dcterms:created xsi:type="dcterms:W3CDTF">2023-03-15T09:22:45Z</dcterms:created>
  <dcterms:modified xsi:type="dcterms:W3CDTF">2023-03-17T12:30:39Z</dcterms:modified>
</cp:coreProperties>
</file>